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3" r:id="rId2"/>
  </p:sldMasterIdLst>
  <p:notesMasterIdLst>
    <p:notesMasterId r:id="rId27"/>
  </p:notesMasterIdLst>
  <p:sldIdLst>
    <p:sldId id="661" r:id="rId3"/>
    <p:sldId id="588" r:id="rId4"/>
    <p:sldId id="662" r:id="rId5"/>
    <p:sldId id="685" r:id="rId6"/>
    <p:sldId id="664" r:id="rId7"/>
    <p:sldId id="659" r:id="rId8"/>
    <p:sldId id="660" r:id="rId9"/>
    <p:sldId id="663" r:id="rId10"/>
    <p:sldId id="667" r:id="rId11"/>
    <p:sldId id="665" r:id="rId12"/>
    <p:sldId id="666" r:id="rId13"/>
    <p:sldId id="686" r:id="rId14"/>
    <p:sldId id="669" r:id="rId15"/>
    <p:sldId id="670" r:id="rId16"/>
    <p:sldId id="680" r:id="rId17"/>
    <p:sldId id="681" r:id="rId18"/>
    <p:sldId id="668" r:id="rId19"/>
    <p:sldId id="671" r:id="rId20"/>
    <p:sldId id="672" r:id="rId21"/>
    <p:sldId id="673" r:id="rId22"/>
    <p:sldId id="674" r:id="rId23"/>
    <p:sldId id="675" r:id="rId24"/>
    <p:sldId id="683" r:id="rId25"/>
    <p:sldId id="684" r:id="rId2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48" autoAdjust="0"/>
    <p:restoredTop sz="87109" autoAdjust="0"/>
  </p:normalViewPr>
  <p:slideViewPr>
    <p:cSldViewPr snapToGrid="0">
      <p:cViewPr varScale="1">
        <p:scale>
          <a:sx n="149" d="100"/>
          <a:sy n="149" d="100"/>
        </p:scale>
        <p:origin x="60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75A743-5977-4599-94A1-F010CCC4D21F}" type="datetimeFigureOut">
              <a:rPr lang="vi-VN" smtClean="0"/>
              <a:t>08/04/2023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92BA90-B204-45B6-B2F1-A4C31D725BE5}" type="slidenum">
              <a:rPr lang="vi-VN" smtClean="0"/>
              <a:t>‹#›</a:t>
            </a:fld>
            <a:endParaRPr lang="vi-VN"/>
          </a:p>
        </p:txBody>
      </p:sp>
    </p:spTree>
    <p:extLst>
      <p:ext uri="{BB962C8B-B14F-4D97-AF65-F5344CB8AC3E}">
        <p14:creationId xmlns:p14="http://schemas.microsoft.com/office/powerpoint/2010/main" val="1531998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03F92-1099-41D2-9E8E-88ADAE2EAE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1493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dirty="0">
                <a:solidFill>
                  <a:schemeClr val="tx1"/>
                </a:solidFill>
                <a:latin typeface="#9Slide03 SFU Futura_12" panose="00000400000000000000" pitchFamily="2" charset="0"/>
                <a:cs typeface="Arial" panose="020B0604020202020204" pitchFamily="34" charset="0"/>
              </a:rPr>
              <a:t>1. </a:t>
            </a:r>
            <a:r>
              <a:rPr lang="vi-VN" b="1" dirty="0">
                <a:solidFill>
                  <a:srgbClr val="FF0000"/>
                </a:solidFill>
                <a:latin typeface="#9Slide03 SFU Futura_12" panose="00000400000000000000" pitchFamily="2" charset="0"/>
                <a:cs typeface="Arial" panose="020B0604020202020204" pitchFamily="34" charset="0"/>
              </a:rPr>
              <a:t>Đỉnh núi cao nhất</a:t>
            </a:r>
            <a:r>
              <a:rPr lang="vi-VN" b="1" dirty="0">
                <a:solidFill>
                  <a:schemeClr val="tx1"/>
                </a:solidFill>
                <a:latin typeface="#9Slide03 SFU Futura_12" panose="00000400000000000000" pitchFamily="2" charset="0"/>
                <a:cs typeface="Arial" panose="020B0604020202020204" pitchFamily="34" charset="0"/>
              </a:rPr>
              <a:t> thế giới?</a:t>
            </a:r>
          </a:p>
          <a:p>
            <a:pPr algn="just"/>
            <a:r>
              <a:rPr lang="en-US" b="1" dirty="0">
                <a:solidFill>
                  <a:schemeClr val="tx1"/>
                </a:solidFill>
                <a:latin typeface="#9Slide03 SFU Futura_12" panose="00000400000000000000" pitchFamily="2" charset="0"/>
                <a:cs typeface="Arial" panose="020B0604020202020204" pitchFamily="34" charset="0"/>
              </a:rPr>
              <a:t>2.</a:t>
            </a:r>
            <a:r>
              <a:rPr lang="vi-VN" b="1" dirty="0">
                <a:solidFill>
                  <a:schemeClr val="tx1"/>
                </a:solidFill>
                <a:latin typeface="#9Slide03 SFU Futura_12" panose="00000400000000000000" pitchFamily="2" charset="0"/>
                <a:cs typeface="Arial" panose="020B0604020202020204" pitchFamily="34" charset="0"/>
              </a:rPr>
              <a:t> </a:t>
            </a:r>
            <a:r>
              <a:rPr lang="vi-VN" b="1" dirty="0">
                <a:solidFill>
                  <a:srgbClr val="FF0000"/>
                </a:solidFill>
                <a:latin typeface="#9Slide03 SFU Futura_12" panose="00000400000000000000" pitchFamily="2" charset="0"/>
                <a:cs typeface="Arial" panose="020B0604020202020204" pitchFamily="34" charset="0"/>
              </a:rPr>
              <a:t>Dãy núi </a:t>
            </a:r>
            <a:r>
              <a:rPr lang="vi-VN" b="1" dirty="0">
                <a:solidFill>
                  <a:schemeClr val="tx1"/>
                </a:solidFill>
                <a:latin typeface="#9Slide03 SFU Futura_12" panose="00000400000000000000" pitchFamily="2" charset="0"/>
                <a:cs typeface="Arial" panose="020B0604020202020204" pitchFamily="34" charset="0"/>
              </a:rPr>
              <a:t>có đỉnh </a:t>
            </a:r>
            <a:r>
              <a:rPr lang="vi-VN" b="1" dirty="0">
                <a:solidFill>
                  <a:srgbClr val="FF0000"/>
                </a:solidFill>
                <a:latin typeface="#9Slide03 SFU Futura_12" panose="00000400000000000000" pitchFamily="2" charset="0"/>
                <a:cs typeface="Arial" panose="020B0604020202020204" pitchFamily="34" charset="0"/>
              </a:rPr>
              <a:t>cao nhất </a:t>
            </a:r>
            <a:r>
              <a:rPr lang="vi-VN" b="1" dirty="0">
                <a:solidFill>
                  <a:schemeClr val="tx1"/>
                </a:solidFill>
                <a:latin typeface="#9Slide03 SFU Futura_12" panose="00000400000000000000" pitchFamily="2" charset="0"/>
                <a:cs typeface="Arial" panose="020B0604020202020204" pitchFamily="34" charset="0"/>
              </a:rPr>
              <a:t>thế giới là dãy núi nào ? </a:t>
            </a:r>
          </a:p>
          <a:p>
            <a:pPr algn="just"/>
            <a:r>
              <a:rPr lang="en-US" b="1" dirty="0">
                <a:solidFill>
                  <a:schemeClr val="tx1"/>
                </a:solidFill>
                <a:latin typeface="#9Slide03 SFU Futura_12" panose="00000400000000000000" pitchFamily="2" charset="0"/>
                <a:cs typeface="Arial" panose="020B0604020202020204" pitchFamily="34" charset="0"/>
              </a:rPr>
              <a:t>3.</a:t>
            </a:r>
            <a:r>
              <a:rPr lang="vi-VN" b="1" dirty="0">
                <a:solidFill>
                  <a:schemeClr val="tx1"/>
                </a:solidFill>
                <a:latin typeface="#9Slide03 SFU Futura_12" panose="00000400000000000000" pitchFamily="2" charset="0"/>
                <a:cs typeface="Arial" panose="020B0604020202020204" pitchFamily="34" charset="0"/>
              </a:rPr>
              <a:t> Dãy núi này có </a:t>
            </a:r>
            <a:r>
              <a:rPr lang="vi-VN" b="1" dirty="0">
                <a:solidFill>
                  <a:srgbClr val="FF0000"/>
                </a:solidFill>
                <a:latin typeface="#9Slide03 SFU Futura_12" panose="00000400000000000000" pitchFamily="2" charset="0"/>
                <a:cs typeface="Arial" panose="020B0604020202020204" pitchFamily="34" charset="0"/>
              </a:rPr>
              <a:t>ảnh hưởng </a:t>
            </a:r>
            <a:r>
              <a:rPr lang="vi-VN" b="1" dirty="0">
                <a:solidFill>
                  <a:schemeClr val="tx1"/>
                </a:solidFill>
                <a:latin typeface="#9Slide03 SFU Futura_12" panose="00000400000000000000" pitchFamily="2" charset="0"/>
                <a:cs typeface="Arial" panose="020B0604020202020204" pitchFamily="34" charset="0"/>
              </a:rPr>
              <a:t>như thế nào tới tự nhiên của khu vực </a:t>
            </a:r>
            <a:r>
              <a:rPr lang="vi-VN" b="1" dirty="0">
                <a:solidFill>
                  <a:srgbClr val="FF0000"/>
                </a:solidFill>
                <a:latin typeface="#9Slide03 SFU Futura_12" panose="00000400000000000000" pitchFamily="2" charset="0"/>
                <a:cs typeface="Arial" panose="020B0604020202020204" pitchFamily="34" charset="0"/>
              </a:rPr>
              <a:t>Nam Á </a:t>
            </a:r>
            <a:r>
              <a:rPr lang="vi-VN" b="1" dirty="0">
                <a:solidFill>
                  <a:schemeClr val="tx1"/>
                </a:solidFill>
                <a:latin typeface="#9Slide03 SFU Futura_12" panose="00000400000000000000" pitchFamily="2" charset="0"/>
                <a:cs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B592BA90-B204-45B6-B2F1-A4C31D725BE5}" type="slidenum">
              <a:rPr lang="vi-VN" smtClean="0"/>
              <a:t>6</a:t>
            </a:fld>
            <a:endParaRPr lang="vi-VN"/>
          </a:p>
        </p:txBody>
      </p:sp>
    </p:spTree>
    <p:extLst>
      <p:ext uri="{BB962C8B-B14F-4D97-AF65-F5344CB8AC3E}">
        <p14:creationId xmlns:p14="http://schemas.microsoft.com/office/powerpoint/2010/main" val="499244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157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11306-E80E-441B-B8D0-DE38E9DEE4A3}"/>
              </a:ext>
            </a:extLst>
          </p:cNvPr>
          <p:cNvSpPr>
            <a:spLocks noGrp="1"/>
          </p:cNvSpPr>
          <p:nvPr>
            <p:ph type="dt" sz="half" idx="10"/>
          </p:nvPr>
        </p:nvSpPr>
        <p:spPr/>
        <p:txBody>
          <a:bodyPr/>
          <a:lstStyle/>
          <a:p>
            <a:fld id="{19D6E806-824E-41C9-8D3A-2E5D3B8BCB4A}" type="datetimeFigureOut">
              <a:rPr lang="en-US" smtClean="0"/>
              <a:t>4/8/23</a:t>
            </a:fld>
            <a:endParaRPr lang="en-US"/>
          </a:p>
        </p:txBody>
      </p:sp>
      <p:sp>
        <p:nvSpPr>
          <p:cNvPr id="3" name="Footer Placeholder 2">
            <a:extLst>
              <a:ext uri="{FF2B5EF4-FFF2-40B4-BE49-F238E27FC236}">
                <a16:creationId xmlns:a16="http://schemas.microsoft.com/office/drawing/2014/main"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089029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B6C7-768F-47C9-B89D-8E2346397FA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16624F3-B141-4011-9FD3-E51C9877169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2BA4C-CA5B-4219-9622-93558AAEED8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46DB210-35C4-4084-BFF3-9038B00CCA7D}"/>
              </a:ext>
            </a:extLst>
          </p:cNvPr>
          <p:cNvSpPr>
            <a:spLocks noGrp="1"/>
          </p:cNvSpPr>
          <p:nvPr>
            <p:ph type="dt" sz="half" idx="10"/>
          </p:nvPr>
        </p:nvSpPr>
        <p:spPr/>
        <p:txBody>
          <a:bodyPr/>
          <a:lstStyle/>
          <a:p>
            <a:fld id="{19D6E806-824E-41C9-8D3A-2E5D3B8BCB4A}" type="datetimeFigureOut">
              <a:rPr lang="en-US" smtClean="0"/>
              <a:t>4/8/23</a:t>
            </a:fld>
            <a:endParaRPr lang="en-US"/>
          </a:p>
        </p:txBody>
      </p:sp>
      <p:sp>
        <p:nvSpPr>
          <p:cNvPr id="6" name="Footer Placeholder 5">
            <a:extLst>
              <a:ext uri="{FF2B5EF4-FFF2-40B4-BE49-F238E27FC236}">
                <a16:creationId xmlns:a16="http://schemas.microsoft.com/office/drawing/2014/main"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44922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CE8E-A834-4B5F-AE0D-4EC0F942602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4CB4759-2AEC-4339-B329-F735180A991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8C41613B-4BB2-488D-8A73-7F75CEADA94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A931A0F-212A-4FDB-9B0E-F87E996D82AD}"/>
              </a:ext>
            </a:extLst>
          </p:cNvPr>
          <p:cNvSpPr>
            <a:spLocks noGrp="1"/>
          </p:cNvSpPr>
          <p:nvPr>
            <p:ph type="dt" sz="half" idx="10"/>
          </p:nvPr>
        </p:nvSpPr>
        <p:spPr/>
        <p:txBody>
          <a:bodyPr/>
          <a:lstStyle/>
          <a:p>
            <a:fld id="{19D6E806-824E-41C9-8D3A-2E5D3B8BCB4A}" type="datetimeFigureOut">
              <a:rPr lang="en-US" smtClean="0"/>
              <a:t>4/8/23</a:t>
            </a:fld>
            <a:endParaRPr lang="en-US"/>
          </a:p>
        </p:txBody>
      </p:sp>
      <p:sp>
        <p:nvSpPr>
          <p:cNvPr id="6" name="Footer Placeholder 5">
            <a:extLst>
              <a:ext uri="{FF2B5EF4-FFF2-40B4-BE49-F238E27FC236}">
                <a16:creationId xmlns:a16="http://schemas.microsoft.com/office/drawing/2014/main"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782786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2234C-D72C-46F3-A2D6-20475363484F}"/>
              </a:ext>
            </a:extLst>
          </p:cNvPr>
          <p:cNvSpPr>
            <a:spLocks noGrp="1"/>
          </p:cNvSpPr>
          <p:nvPr>
            <p:ph type="dt" sz="half" idx="10"/>
          </p:nvPr>
        </p:nvSpPr>
        <p:spPr/>
        <p:txBody>
          <a:bodyPr/>
          <a:lstStyle/>
          <a:p>
            <a:fld id="{19D6E806-824E-41C9-8D3A-2E5D3B8BCB4A}" type="datetimeFigureOut">
              <a:rPr lang="en-US" smtClean="0"/>
              <a:t>4/8/23</a:t>
            </a:fld>
            <a:endParaRPr lang="en-US"/>
          </a:p>
        </p:txBody>
      </p:sp>
      <p:sp>
        <p:nvSpPr>
          <p:cNvPr id="5" name="Footer Placeholder 4">
            <a:extLst>
              <a:ext uri="{FF2B5EF4-FFF2-40B4-BE49-F238E27FC236}">
                <a16:creationId xmlns:a16="http://schemas.microsoft.com/office/drawing/2014/main"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8242645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9E335-9E86-406E-88CF-229C428492D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B2DF44-7807-42C3-B45C-39B1AB516F00}"/>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1474C-DCAD-411B-AF4D-0CBD9EB5A636}"/>
              </a:ext>
            </a:extLst>
          </p:cNvPr>
          <p:cNvSpPr>
            <a:spLocks noGrp="1"/>
          </p:cNvSpPr>
          <p:nvPr>
            <p:ph type="dt" sz="half" idx="10"/>
          </p:nvPr>
        </p:nvSpPr>
        <p:spPr/>
        <p:txBody>
          <a:bodyPr/>
          <a:lstStyle/>
          <a:p>
            <a:fld id="{19D6E806-824E-41C9-8D3A-2E5D3B8BCB4A}" type="datetimeFigureOut">
              <a:rPr lang="en-US" smtClean="0"/>
              <a:t>4/8/23</a:t>
            </a:fld>
            <a:endParaRPr lang="en-US"/>
          </a:p>
        </p:txBody>
      </p:sp>
      <p:sp>
        <p:nvSpPr>
          <p:cNvPr id="5" name="Footer Placeholder 4">
            <a:extLst>
              <a:ext uri="{FF2B5EF4-FFF2-40B4-BE49-F238E27FC236}">
                <a16:creationId xmlns:a16="http://schemas.microsoft.com/office/drawing/2014/main"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461661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3654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365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D157-518B-44CA-94AB-8D16D1EAE68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CCC320C-AA0B-4800-9B92-1C826FFA707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BDBAE35-4AF4-4519-A968-806D9E59725D}"/>
              </a:ext>
            </a:extLst>
          </p:cNvPr>
          <p:cNvSpPr>
            <a:spLocks noGrp="1"/>
          </p:cNvSpPr>
          <p:nvPr>
            <p:ph type="dt" sz="half" idx="10"/>
          </p:nvPr>
        </p:nvSpPr>
        <p:spPr/>
        <p:txBody>
          <a:bodyPr/>
          <a:lstStyle/>
          <a:p>
            <a:fld id="{19D6E806-824E-41C9-8D3A-2E5D3B8BCB4A}" type="datetimeFigureOut">
              <a:rPr lang="en-US" smtClean="0"/>
              <a:t>4/8/23</a:t>
            </a:fld>
            <a:endParaRPr lang="en-US"/>
          </a:p>
        </p:txBody>
      </p:sp>
      <p:sp>
        <p:nvSpPr>
          <p:cNvPr id="5" name="Footer Placeholder 4">
            <a:extLst>
              <a:ext uri="{FF2B5EF4-FFF2-40B4-BE49-F238E27FC236}">
                <a16:creationId xmlns:a16="http://schemas.microsoft.com/office/drawing/2014/main"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45264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4/8/23</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15184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2BE-C4E6-4517-8DA0-E56FDDD5EAB1}"/>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88B670C-8AF1-44FA-8660-783E4B27CDC6}"/>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3A1BC-566C-4269-B685-26C4AC62851E}"/>
              </a:ext>
            </a:extLst>
          </p:cNvPr>
          <p:cNvSpPr>
            <a:spLocks noGrp="1"/>
          </p:cNvSpPr>
          <p:nvPr>
            <p:ph type="dt" sz="half" idx="10"/>
          </p:nvPr>
        </p:nvSpPr>
        <p:spPr/>
        <p:txBody>
          <a:bodyPr/>
          <a:lstStyle/>
          <a:p>
            <a:fld id="{19D6E806-824E-41C9-8D3A-2E5D3B8BCB4A}" type="datetimeFigureOut">
              <a:rPr lang="en-US" smtClean="0"/>
              <a:t>4/8/23</a:t>
            </a:fld>
            <a:endParaRPr lang="en-US"/>
          </a:p>
        </p:txBody>
      </p:sp>
      <p:sp>
        <p:nvSpPr>
          <p:cNvPr id="5" name="Footer Placeholder 4">
            <a:extLst>
              <a:ext uri="{FF2B5EF4-FFF2-40B4-BE49-F238E27FC236}">
                <a16:creationId xmlns:a16="http://schemas.microsoft.com/office/drawing/2014/main"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90443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BE3BE-E398-4A2B-B8C3-B79F853BC538}"/>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29FC3-CB4B-41BF-B155-2677B4257690}"/>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7F8F2B-E362-45E2-B396-CFC8EB4F74E4}"/>
              </a:ext>
            </a:extLst>
          </p:cNvPr>
          <p:cNvSpPr>
            <a:spLocks noGrp="1"/>
          </p:cNvSpPr>
          <p:nvPr>
            <p:ph type="dt" sz="half" idx="10"/>
          </p:nvPr>
        </p:nvSpPr>
        <p:spPr/>
        <p:txBody>
          <a:bodyPr/>
          <a:lstStyle/>
          <a:p>
            <a:fld id="{19D6E806-824E-41C9-8D3A-2E5D3B8BCB4A}" type="datetimeFigureOut">
              <a:rPr lang="en-US" smtClean="0"/>
              <a:t>4/8/23</a:t>
            </a:fld>
            <a:endParaRPr lang="en-US"/>
          </a:p>
        </p:txBody>
      </p:sp>
      <p:sp>
        <p:nvSpPr>
          <p:cNvPr id="6" name="Footer Placeholder 5">
            <a:extLst>
              <a:ext uri="{FF2B5EF4-FFF2-40B4-BE49-F238E27FC236}">
                <a16:creationId xmlns:a16="http://schemas.microsoft.com/office/drawing/2014/main"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754008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C968-1569-471A-A09E-26BBEF817ACF}"/>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3683D-C799-4EE5-9D42-9362D9C5D736}"/>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9E86C35-7E50-41B8-863C-6DA7D7FE66AA}"/>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D0A66-B78E-4F40-95DF-1FA0D49D7DA4}"/>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BC4FF-08E2-4837-B335-529AE2AB3856}"/>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EBED0-D2D7-4417-B306-837209F710AD}"/>
              </a:ext>
            </a:extLst>
          </p:cNvPr>
          <p:cNvSpPr>
            <a:spLocks noGrp="1"/>
          </p:cNvSpPr>
          <p:nvPr>
            <p:ph type="dt" sz="half" idx="10"/>
          </p:nvPr>
        </p:nvSpPr>
        <p:spPr/>
        <p:txBody>
          <a:bodyPr/>
          <a:lstStyle/>
          <a:p>
            <a:fld id="{19D6E806-824E-41C9-8D3A-2E5D3B8BCB4A}" type="datetimeFigureOut">
              <a:rPr lang="en-US" smtClean="0"/>
              <a:t>4/8/23</a:t>
            </a:fld>
            <a:endParaRPr lang="en-US"/>
          </a:p>
        </p:txBody>
      </p:sp>
      <p:sp>
        <p:nvSpPr>
          <p:cNvPr id="8" name="Footer Placeholder 7">
            <a:extLst>
              <a:ext uri="{FF2B5EF4-FFF2-40B4-BE49-F238E27FC236}">
                <a16:creationId xmlns:a16="http://schemas.microsoft.com/office/drawing/2014/main"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528891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BD0591-0175-4144-9CB8-C26C7CBBC4DA}"/>
              </a:ext>
            </a:extLst>
          </p:cNvPr>
          <p:cNvSpPr>
            <a:spLocks noGrp="1"/>
          </p:cNvSpPr>
          <p:nvPr>
            <p:ph type="dt" sz="half" idx="10"/>
          </p:nvPr>
        </p:nvSpPr>
        <p:spPr/>
        <p:txBody>
          <a:bodyPr/>
          <a:lstStyle/>
          <a:p>
            <a:fld id="{19D6E806-824E-41C9-8D3A-2E5D3B8BCB4A}" type="datetimeFigureOut">
              <a:rPr lang="en-US" smtClean="0"/>
              <a:t>4/8/23</a:t>
            </a:fld>
            <a:endParaRPr lang="en-US"/>
          </a:p>
        </p:txBody>
      </p:sp>
      <p:sp>
        <p:nvSpPr>
          <p:cNvPr id="4" name="Footer Placeholder 3">
            <a:extLst>
              <a:ext uri="{FF2B5EF4-FFF2-40B4-BE49-F238E27FC236}">
                <a16:creationId xmlns:a16="http://schemas.microsoft.com/office/drawing/2014/main"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7994737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647D864-CF50-4CAB-BA13-B92D51A841F2}" type="datetimeFigureOut">
              <a:rPr lang="en-US" smtClean="0"/>
              <a:t>4/8/23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18CF03C-F6FA-4347-AD0A-5FC28AA3DB5A}" type="slidenum">
              <a:rPr lang="en-US" smtClean="0"/>
              <a:t>‹#›</a:t>
            </a:fld>
            <a:endParaRPr lang="en-US"/>
          </a:p>
        </p:txBody>
      </p:sp>
    </p:spTree>
    <p:extLst>
      <p:ext uri="{BB962C8B-B14F-4D97-AF65-F5344CB8AC3E}">
        <p14:creationId xmlns:p14="http://schemas.microsoft.com/office/powerpoint/2010/main" val="36781216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225115-4321-4C30-A9B3-52B08CD5277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08A963-8047-4156-8CD7-A29DF9D94AA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68BDF-58C6-44EC-91D3-4AAFB0AF1CE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9D6E806-824E-41C9-8D3A-2E5D3B8BCB4A}" type="datetimeFigureOut">
              <a:rPr lang="en-US" smtClean="0"/>
              <a:t>4/8/23</a:t>
            </a:fld>
            <a:endParaRPr lang="en-US"/>
          </a:p>
        </p:txBody>
      </p:sp>
      <p:sp>
        <p:nvSpPr>
          <p:cNvPr id="5" name="Footer Placeholder 4">
            <a:extLst>
              <a:ext uri="{FF2B5EF4-FFF2-40B4-BE49-F238E27FC236}">
                <a16:creationId xmlns:a16="http://schemas.microsoft.com/office/drawing/2014/main" id="{33C19779-A4BD-4DBE-8F1E-3299841D492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999600-D4B6-47BC-A711-56C07DBED84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1615420522"/>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4.jpeg"/><Relationship Id="rId5" Type="http://schemas.microsoft.com/office/2007/relationships/hdphoto" Target="../media/hdphoto10.wdp"/><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7.wdp"/><Relationship Id="rId3" Type="http://schemas.microsoft.com/office/2007/relationships/hdphoto" Target="../media/hdphoto2.wdp"/><Relationship Id="rId7" Type="http://schemas.microsoft.com/office/2007/relationships/hdphoto" Target="../media/hdphoto4.wdp"/><Relationship Id="rId12"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14.png"/><Relationship Id="rId4" Type="http://schemas.openxmlformats.org/officeDocument/2006/relationships/image" Target="../media/image11.png"/><Relationship Id="rId9"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video" Target="NULL" TargetMode="Externa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2.xml"/><Relationship Id="rId5" Type="http://schemas.openxmlformats.org/officeDocument/2006/relationships/slideLayout" Target="../slideLayouts/slideLayout2.xml"/><Relationship Id="rId10" Type="http://schemas.openxmlformats.org/officeDocument/2006/relationships/image" Target="../media/image18.png"/><Relationship Id="rId4" Type="http://schemas.microsoft.com/office/2007/relationships/media" Target="../media/media2.mp4"/><Relationship Id="rId9" Type="http://schemas.microsoft.com/office/2007/relationships/hdphoto" Target="../media/hdphoto8.wdp"/></Relationships>
</file>

<file path=ppt/slides/_rels/slide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FA511026-8542-4AC0-9F06-134A70850B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6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4104" name="Picture 8" descr="Himalaya">
            <a:extLst>
              <a:ext uri="{FF2B5EF4-FFF2-40B4-BE49-F238E27FC236}">
                <a16:creationId xmlns:a16="http://schemas.microsoft.com/office/drawing/2014/main" id="{FFED0C2C-62BC-4EF7-9FF8-F803DC9FF806}"/>
              </a:ext>
            </a:extLst>
          </p:cNvPr>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b="15094"/>
          <a:stretch/>
        </p:blipFill>
        <p:spPr bwMode="auto">
          <a:xfrm>
            <a:off x="15" y="80626"/>
            <a:ext cx="9143985" cy="514349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BF590FB7-70FC-41E1-88AB-6E40512DBD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688" r="2" b="7559"/>
          <a:stretch/>
        </p:blipFill>
        <p:spPr bwMode="auto">
          <a:xfrm>
            <a:off x="6333036" y="2752653"/>
            <a:ext cx="2810949" cy="2382406"/>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a:noFill/>
          <a:extLst>
            <a:ext uri="{909E8E84-426E-40DD-AFC4-6F175D3DCCD1}">
              <a14:hiddenFill xmlns:a14="http://schemas.microsoft.com/office/drawing/2010/main">
                <a:solidFill>
                  <a:srgbClr val="FFFFFF"/>
                </a:solidFill>
              </a14:hiddenFill>
            </a:ext>
          </a:extLst>
        </p:spPr>
      </p:pic>
      <p:pic>
        <p:nvPicPr>
          <p:cNvPr id="4098" name="Picture 2" descr="Vị trí địa lí và địa hình khu vực nam Á | SGK Địa lí lớp 8">
            <a:extLst>
              <a:ext uri="{FF2B5EF4-FFF2-40B4-BE49-F238E27FC236}">
                <a16:creationId xmlns:a16="http://schemas.microsoft.com/office/drawing/2014/main" id="{5F56F315-7AC1-46D2-B065-8AA9C91AFFB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83" r="2" b="12727"/>
          <a:stretch/>
        </p:blipFill>
        <p:spPr bwMode="auto">
          <a:xfrm>
            <a:off x="3953645" y="1514079"/>
            <a:ext cx="2593775" cy="2607199"/>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a:noFill/>
          <a:extLst>
            <a:ext uri="{909E8E84-426E-40DD-AFC4-6F175D3DCCD1}">
              <a14:hiddenFill xmlns:a14="http://schemas.microsoft.com/office/drawing/2010/main">
                <a:solidFill>
                  <a:srgbClr val="FFFFFF"/>
                </a:solidFill>
              </a14:hiddenFill>
            </a:ext>
          </a:extLst>
        </p:spPr>
      </p:pic>
      <p:pic>
        <p:nvPicPr>
          <p:cNvPr id="4102" name="Picture 6" descr="himalaya">
            <a:extLst>
              <a:ext uri="{FF2B5EF4-FFF2-40B4-BE49-F238E27FC236}">
                <a16:creationId xmlns:a16="http://schemas.microsoft.com/office/drawing/2014/main" id="{02357A91-9CCD-460F-99B6-9E9F5EEA11B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23" r="12132" b="-2"/>
          <a:stretch/>
        </p:blipFill>
        <p:spPr bwMode="auto">
          <a:xfrm>
            <a:off x="5724712" y="-14612"/>
            <a:ext cx="3434907" cy="2652377"/>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B6CBC17-7AAC-4267-B822-1C297CBD79E6}"/>
              </a:ext>
            </a:extLst>
          </p:cNvPr>
          <p:cNvSpPr/>
          <p:nvPr/>
        </p:nvSpPr>
        <p:spPr>
          <a:xfrm>
            <a:off x="-6659" y="89253"/>
            <a:ext cx="4174688" cy="3177793"/>
          </a:xfrm>
          <a:prstGeom prst="rect">
            <a:avLst/>
          </a:prstGeom>
          <a:noFill/>
        </p:spPr>
        <p:txBody>
          <a:bodyPr wrap="square" lIns="68580" tIns="34290" rIns="68580" bIns="34290">
            <a:spAutoFit/>
          </a:bodyPr>
          <a:lstStyle/>
          <a:p>
            <a:pPr algn="ctr" defTabSz="685800"/>
            <a:r>
              <a:rPr lang="en-US" sz="4600" b="1" u="sng" dirty="0">
                <a:ln w="13462">
                  <a:solidFill>
                    <a:prstClr val="black"/>
                  </a:solidFill>
                  <a:prstDash val="solid"/>
                </a:ln>
                <a:solidFill>
                  <a:prstClr val="white"/>
                </a:solidFill>
                <a:effectLst>
                  <a:outerShdw dist="38100" dir="2700000" algn="bl" rotWithShape="0">
                    <a:srgbClr val="5B9BD5"/>
                  </a:outerShdw>
                </a:effectLst>
                <a:latin typeface="#9Slide07 IcielKoni" pitchFamily="2" charset="0"/>
              </a:rPr>
              <a:t>BÀI 10</a:t>
            </a:r>
          </a:p>
          <a:p>
            <a:pPr algn="ctr" defTabSz="685800"/>
            <a:r>
              <a:rPr lang="en-US" sz="6000" b="1" dirty="0">
                <a:ln w="13462">
                  <a:solidFill>
                    <a:prstClr val="black"/>
                  </a:solidFill>
                  <a:prstDash val="solid"/>
                </a:ln>
                <a:solidFill>
                  <a:srgbClr val="FFC000"/>
                </a:solidFill>
                <a:effectLst>
                  <a:outerShdw dist="38100" dir="2700000" algn="bl" rotWithShape="0">
                    <a:srgbClr val="5B9BD5"/>
                  </a:outerShdw>
                </a:effectLst>
                <a:latin typeface="#9Slide07 IcielKoni" pitchFamily="2" charset="0"/>
              </a:rPr>
              <a:t>KHU VỰC </a:t>
            </a:r>
            <a:r>
              <a:rPr lang="en-US" sz="9600" b="1" dirty="0">
                <a:ln w="13462">
                  <a:solidFill>
                    <a:prstClr val="black"/>
                  </a:solidFill>
                  <a:prstDash val="solid"/>
                </a:ln>
                <a:solidFill>
                  <a:srgbClr val="FFFF00"/>
                </a:solidFill>
                <a:effectLst>
                  <a:outerShdw dist="38100" dir="2700000" algn="bl" rotWithShape="0">
                    <a:srgbClr val="5B9BD5"/>
                  </a:outerShdw>
                </a:effectLst>
                <a:latin typeface="#9Slide07 IcielKoni" pitchFamily="2" charset="0"/>
              </a:rPr>
              <a:t>NAM</a:t>
            </a:r>
            <a:r>
              <a:rPr lang="vi-VN" sz="9600" b="1" dirty="0">
                <a:ln w="13462">
                  <a:solidFill>
                    <a:prstClr val="black"/>
                  </a:solidFill>
                  <a:prstDash val="solid"/>
                </a:ln>
                <a:solidFill>
                  <a:srgbClr val="FFFF00"/>
                </a:solidFill>
                <a:effectLst>
                  <a:outerShdw dist="38100" dir="2700000" algn="bl" rotWithShape="0">
                    <a:srgbClr val="5B9BD5"/>
                  </a:outerShdw>
                </a:effectLst>
                <a:latin typeface="#9Slide07 IcielKoni" pitchFamily="2" charset="0"/>
              </a:rPr>
              <a:t> </a:t>
            </a:r>
            <a:r>
              <a:rPr lang="en-US" sz="9600" b="1" dirty="0">
                <a:ln w="13462">
                  <a:solidFill>
                    <a:prstClr val="black"/>
                  </a:solidFill>
                  <a:prstDash val="solid"/>
                </a:ln>
                <a:solidFill>
                  <a:srgbClr val="FFFF00"/>
                </a:solidFill>
                <a:effectLst>
                  <a:outerShdw dist="38100" dir="2700000" algn="bl" rotWithShape="0">
                    <a:srgbClr val="5B9BD5"/>
                  </a:outerShdw>
                </a:effectLst>
                <a:latin typeface="#9Slide07 IcielKoni" pitchFamily="2" charset="0"/>
              </a:rPr>
              <a:t>Á</a:t>
            </a:r>
            <a:endParaRPr lang="en-US" sz="6000" b="1" dirty="0">
              <a:ln w="13462">
                <a:solidFill>
                  <a:prstClr val="black"/>
                </a:solidFill>
                <a:prstDash val="solid"/>
              </a:ln>
              <a:solidFill>
                <a:srgbClr val="FFFF00"/>
              </a:solidFill>
              <a:effectLst>
                <a:outerShdw dist="38100" dir="2700000" algn="bl" rotWithShape="0">
                  <a:srgbClr val="5B9BD5"/>
                </a:outerShdw>
              </a:effectLst>
              <a:latin typeface="#9Slide07 IcielKoni" pitchFamily="2" charset="0"/>
            </a:endParaRPr>
          </a:p>
        </p:txBody>
      </p:sp>
      <p:sp>
        <p:nvSpPr>
          <p:cNvPr id="9" name="Rectangle 8">
            <a:extLst>
              <a:ext uri="{FF2B5EF4-FFF2-40B4-BE49-F238E27FC236}">
                <a16:creationId xmlns:a16="http://schemas.microsoft.com/office/drawing/2014/main" id="{66EAF8AD-C3E3-4AE2-94B5-E135CB8864F6}"/>
              </a:ext>
            </a:extLst>
          </p:cNvPr>
          <p:cNvSpPr/>
          <p:nvPr/>
        </p:nvSpPr>
        <p:spPr>
          <a:xfrm>
            <a:off x="8960" y="4170968"/>
            <a:ext cx="2555336" cy="9144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buFontTx/>
              <a:buChar char="-"/>
            </a:pPr>
            <a:r>
              <a:rPr lang="en-US" sz="2400" dirty="0">
                <a:solidFill>
                  <a:schemeClr val="tx1"/>
                </a:solidFill>
                <a:latin typeface="Arial" panose="020B0604020202020204" pitchFamily="34" charset="0"/>
                <a:cs typeface="Arial" panose="020B0604020202020204" pitchFamily="34" charset="0"/>
              </a:rPr>
              <a:t>SGK: Trang 33</a:t>
            </a:r>
          </a:p>
          <a:p>
            <a:pPr marL="285750" indent="-285750" algn="just">
              <a:buFontTx/>
              <a:buChar char="-"/>
            </a:pPr>
            <a:r>
              <a:rPr lang="en-US" sz="2400" dirty="0">
                <a:solidFill>
                  <a:schemeClr val="tx1"/>
                </a:solidFill>
                <a:latin typeface="Arial" panose="020B0604020202020204" pitchFamily="34" charset="0"/>
                <a:cs typeface="Arial" panose="020B0604020202020204" pitchFamily="34" charset="0"/>
              </a:rPr>
              <a:t>PHT: Trang 29</a:t>
            </a:r>
          </a:p>
        </p:txBody>
      </p:sp>
    </p:spTree>
    <p:extLst>
      <p:ext uri="{BB962C8B-B14F-4D97-AF65-F5344CB8AC3E}">
        <p14:creationId xmlns:p14="http://schemas.microsoft.com/office/powerpoint/2010/main" val="60668759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F7C2F6-B04D-42DE-80C0-56F168C48DDC}"/>
              </a:ext>
            </a:extLst>
          </p:cNvPr>
          <p:cNvSpPr txBox="1"/>
          <p:nvPr/>
        </p:nvSpPr>
        <p:spPr>
          <a:xfrm>
            <a:off x="-3" y="631777"/>
            <a:ext cx="4331371" cy="1800493"/>
          </a:xfrm>
          <a:prstGeom prst="rect">
            <a:avLst/>
          </a:prstGeom>
          <a:noFill/>
        </p:spPr>
        <p:txBody>
          <a:bodyPr wrap="square" rtlCol="0">
            <a:spAutoFit/>
          </a:bodyPr>
          <a:lstStyle/>
          <a:p>
            <a:pPr algn="just" defTabSz="685800"/>
            <a:r>
              <a:rPr lang="en-US" sz="2800" b="1" i="1" dirty="0" err="1">
                <a:solidFill>
                  <a:srgbClr val="FF0000"/>
                </a:solidFill>
                <a:latin typeface="Arial" panose="020B0604020202020204" pitchFamily="34" charset="0"/>
                <a:ea typeface="Arial Unicode MS" pitchFamily="34" charset="-128"/>
                <a:cs typeface="Arial" panose="020B0604020202020204" pitchFamily="34" charset="0"/>
              </a:rPr>
              <a:t>Địa</a:t>
            </a:r>
            <a:r>
              <a:rPr lang="en-US" sz="2800" b="1" i="1" dirty="0">
                <a:solidFill>
                  <a:srgbClr val="FF0000"/>
                </a:solidFill>
                <a:latin typeface="Arial" panose="020B0604020202020204" pitchFamily="34" charset="0"/>
                <a:ea typeface="Arial Unicode MS" pitchFamily="34" charset="-128"/>
                <a:cs typeface="Arial" panose="020B0604020202020204" pitchFamily="34" charset="0"/>
              </a:rPr>
              <a:t> </a:t>
            </a:r>
            <a:r>
              <a:rPr lang="en-US" sz="2800" b="1" i="1" dirty="0" err="1">
                <a:solidFill>
                  <a:srgbClr val="FF0000"/>
                </a:solidFill>
                <a:latin typeface="Arial" panose="020B0604020202020204" pitchFamily="34" charset="0"/>
                <a:ea typeface="Arial Unicode MS" pitchFamily="34" charset="-128"/>
                <a:cs typeface="Arial" panose="020B0604020202020204" pitchFamily="34" charset="0"/>
              </a:rPr>
              <a:t>hình</a:t>
            </a:r>
            <a:endParaRPr lang="en-US" sz="2800" b="1" i="1" dirty="0">
              <a:solidFill>
                <a:srgbClr val="FF0000"/>
              </a:solidFill>
              <a:latin typeface="Arial" panose="020B0604020202020204" pitchFamily="34" charset="0"/>
              <a:ea typeface="Arial Unicode MS" pitchFamily="34" charset="-128"/>
              <a:cs typeface="Arial" panose="020B0604020202020204" pitchFamily="34" charset="0"/>
            </a:endParaRPr>
          </a:p>
          <a:p>
            <a:pPr algn="just" defTabSz="685800"/>
            <a:r>
              <a:rPr lang="en-US" sz="2800" i="1" dirty="0">
                <a:solidFill>
                  <a:prstClr val="black"/>
                </a:solidFill>
                <a:latin typeface="Arial Unicode MS" pitchFamily="34" charset="-128"/>
                <a:ea typeface="Arial Unicode MS" pitchFamily="34" charset="-128"/>
                <a:cs typeface="Arial Unicode MS" pitchFamily="34" charset="-128"/>
              </a:rPr>
              <a:t>- Ở </a:t>
            </a:r>
            <a:r>
              <a:rPr lang="en-US" sz="2800" i="1" dirty="0" err="1">
                <a:solidFill>
                  <a:prstClr val="black"/>
                </a:solidFill>
                <a:latin typeface="Arial Unicode MS" pitchFamily="34" charset="-128"/>
                <a:ea typeface="Arial Unicode MS" pitchFamily="34" charset="-128"/>
                <a:cs typeface="Arial Unicode MS" pitchFamily="34" charset="-128"/>
              </a:rPr>
              <a:t>giữa</a:t>
            </a:r>
            <a:r>
              <a:rPr lang="en-US" sz="2800" i="1" dirty="0">
                <a:solidFill>
                  <a:prstClr val="black"/>
                </a:solidFill>
                <a:latin typeface="Arial Unicode MS" pitchFamily="34" charset="-128"/>
                <a:ea typeface="Arial Unicode MS" pitchFamily="34" charset="-128"/>
                <a:cs typeface="Arial Unicode MS" pitchFamily="34" charset="-128"/>
              </a:rPr>
              <a:t>: </a:t>
            </a:r>
            <a:r>
              <a:rPr lang="en-US" sz="2800" i="1" dirty="0" err="1">
                <a:solidFill>
                  <a:prstClr val="black"/>
                </a:solidFill>
                <a:latin typeface="Arial Unicode MS" pitchFamily="34" charset="-128"/>
                <a:ea typeface="Arial Unicode MS" pitchFamily="34" charset="-128"/>
                <a:cs typeface="Arial Unicode MS" pitchFamily="34" charset="-128"/>
              </a:rPr>
              <a:t>Đồng</a:t>
            </a:r>
            <a:r>
              <a:rPr lang="en-US" sz="2800" i="1" dirty="0">
                <a:solidFill>
                  <a:prstClr val="black"/>
                </a:solidFill>
                <a:latin typeface="Arial Unicode MS" pitchFamily="34" charset="-128"/>
                <a:ea typeface="Arial Unicode MS" pitchFamily="34" charset="-128"/>
                <a:cs typeface="Arial Unicode MS" pitchFamily="34" charset="-128"/>
              </a:rPr>
              <a:t> </a:t>
            </a:r>
            <a:r>
              <a:rPr lang="en-US" sz="2800" i="1" dirty="0" err="1">
                <a:solidFill>
                  <a:prstClr val="black"/>
                </a:solidFill>
                <a:latin typeface="Arial Unicode MS" pitchFamily="34" charset="-128"/>
                <a:ea typeface="Arial Unicode MS" pitchFamily="34" charset="-128"/>
                <a:cs typeface="Arial Unicode MS" pitchFamily="34" charset="-128"/>
              </a:rPr>
              <a:t>bằng</a:t>
            </a:r>
            <a:r>
              <a:rPr lang="en-US" sz="2800" i="1" dirty="0">
                <a:solidFill>
                  <a:prstClr val="black"/>
                </a:solidFill>
                <a:latin typeface="Arial Unicode MS" pitchFamily="34" charset="-128"/>
                <a:ea typeface="Arial Unicode MS" pitchFamily="34" charset="-128"/>
                <a:cs typeface="Arial Unicode MS" pitchFamily="34" charset="-128"/>
              </a:rPr>
              <a:t> </a:t>
            </a:r>
            <a:r>
              <a:rPr lang="en-US" sz="2800" i="1" dirty="0" err="1">
                <a:solidFill>
                  <a:prstClr val="black"/>
                </a:solidFill>
                <a:latin typeface="Arial Unicode MS" pitchFamily="34" charset="-128"/>
                <a:ea typeface="Arial Unicode MS" pitchFamily="34" charset="-128"/>
                <a:cs typeface="Arial Unicode MS" pitchFamily="34" charset="-128"/>
              </a:rPr>
              <a:t>Ấn</a:t>
            </a:r>
            <a:r>
              <a:rPr lang="en-US" sz="2800" i="1" dirty="0">
                <a:solidFill>
                  <a:prstClr val="black"/>
                </a:solidFill>
                <a:latin typeface="Arial Unicode MS" pitchFamily="34" charset="-128"/>
                <a:ea typeface="Arial Unicode MS" pitchFamily="34" charset="-128"/>
                <a:cs typeface="Arial Unicode MS" pitchFamily="34" charset="-128"/>
              </a:rPr>
              <a:t> – </a:t>
            </a:r>
            <a:r>
              <a:rPr lang="en-US" sz="2800" i="1" dirty="0" err="1">
                <a:solidFill>
                  <a:prstClr val="black"/>
                </a:solidFill>
                <a:latin typeface="Arial Unicode MS" pitchFamily="34" charset="-128"/>
                <a:ea typeface="Arial Unicode MS" pitchFamily="34" charset="-128"/>
                <a:cs typeface="Arial Unicode MS" pitchFamily="34" charset="-128"/>
              </a:rPr>
              <a:t>Hằng</a:t>
            </a:r>
            <a:r>
              <a:rPr lang="en-US" sz="2800" i="1" dirty="0">
                <a:solidFill>
                  <a:prstClr val="black"/>
                </a:solidFill>
                <a:latin typeface="Arial Unicode MS" pitchFamily="34" charset="-128"/>
                <a:ea typeface="Arial Unicode MS" pitchFamily="34" charset="-128"/>
                <a:cs typeface="Arial Unicode MS" pitchFamily="34" charset="-128"/>
              </a:rPr>
              <a:t> </a:t>
            </a:r>
            <a:r>
              <a:rPr lang="en-US" sz="2800" i="1" dirty="0" err="1">
                <a:solidFill>
                  <a:prstClr val="black"/>
                </a:solidFill>
                <a:latin typeface="Arial Unicode MS" pitchFamily="34" charset="-128"/>
                <a:ea typeface="Arial Unicode MS" pitchFamily="34" charset="-128"/>
                <a:cs typeface="Arial Unicode MS" pitchFamily="34" charset="-128"/>
              </a:rPr>
              <a:t>rộng</a:t>
            </a:r>
            <a:r>
              <a:rPr lang="en-US" sz="2800" i="1" dirty="0">
                <a:solidFill>
                  <a:prstClr val="black"/>
                </a:solidFill>
                <a:latin typeface="Arial Unicode MS" pitchFamily="34" charset="-128"/>
                <a:ea typeface="Arial Unicode MS" pitchFamily="34" charset="-128"/>
                <a:cs typeface="Arial Unicode MS" pitchFamily="34" charset="-128"/>
              </a:rPr>
              <a:t> </a:t>
            </a:r>
            <a:r>
              <a:rPr lang="en-US" sz="2800" i="1" dirty="0" err="1">
                <a:solidFill>
                  <a:prstClr val="black"/>
                </a:solidFill>
                <a:latin typeface="Arial Unicode MS" pitchFamily="34" charset="-128"/>
                <a:ea typeface="Arial Unicode MS" pitchFamily="34" charset="-128"/>
                <a:cs typeface="Arial Unicode MS" pitchFamily="34" charset="-128"/>
              </a:rPr>
              <a:t>lớn</a:t>
            </a:r>
            <a:r>
              <a:rPr lang="en-US" sz="2800" i="1" dirty="0">
                <a:solidFill>
                  <a:prstClr val="black"/>
                </a:solidFill>
                <a:latin typeface="Arial Unicode MS" pitchFamily="34" charset="-128"/>
                <a:ea typeface="Arial Unicode MS" pitchFamily="34" charset="-128"/>
                <a:cs typeface="Arial Unicode MS" pitchFamily="34" charset="-128"/>
              </a:rPr>
              <a:t> </a:t>
            </a:r>
            <a:r>
              <a:rPr lang="en-US" sz="2800" i="1" dirty="0" err="1">
                <a:solidFill>
                  <a:prstClr val="black"/>
                </a:solidFill>
                <a:latin typeface="Arial Unicode MS" pitchFamily="34" charset="-128"/>
                <a:ea typeface="Arial Unicode MS" pitchFamily="34" charset="-128"/>
                <a:cs typeface="Arial Unicode MS" pitchFamily="34" charset="-128"/>
              </a:rPr>
              <a:t>và</a:t>
            </a:r>
            <a:r>
              <a:rPr lang="en-US" sz="2800" i="1" dirty="0">
                <a:solidFill>
                  <a:prstClr val="black"/>
                </a:solidFill>
                <a:latin typeface="Arial Unicode MS" pitchFamily="34" charset="-128"/>
                <a:ea typeface="Arial Unicode MS" pitchFamily="34" charset="-128"/>
                <a:cs typeface="Arial Unicode MS" pitchFamily="34" charset="-128"/>
              </a:rPr>
              <a:t> </a:t>
            </a:r>
            <a:r>
              <a:rPr lang="en-US" sz="2800" i="1" dirty="0" err="1">
                <a:solidFill>
                  <a:prstClr val="black"/>
                </a:solidFill>
                <a:latin typeface="Arial Unicode MS" pitchFamily="34" charset="-128"/>
                <a:ea typeface="Arial Unicode MS" pitchFamily="34" charset="-128"/>
                <a:cs typeface="Arial Unicode MS" pitchFamily="34" charset="-128"/>
              </a:rPr>
              <a:t>bằng</a:t>
            </a:r>
            <a:r>
              <a:rPr lang="en-US" sz="2800" i="1" dirty="0">
                <a:solidFill>
                  <a:prstClr val="black"/>
                </a:solidFill>
                <a:latin typeface="Arial Unicode MS" pitchFamily="34" charset="-128"/>
                <a:ea typeface="Arial Unicode MS" pitchFamily="34" charset="-128"/>
                <a:cs typeface="Arial Unicode MS" pitchFamily="34" charset="-128"/>
              </a:rPr>
              <a:t> </a:t>
            </a:r>
            <a:r>
              <a:rPr lang="en-US" sz="2800" i="1" dirty="0" err="1">
                <a:solidFill>
                  <a:prstClr val="black"/>
                </a:solidFill>
                <a:latin typeface="Arial Unicode MS" pitchFamily="34" charset="-128"/>
                <a:ea typeface="Arial Unicode MS" pitchFamily="34" charset="-128"/>
                <a:cs typeface="Arial Unicode MS" pitchFamily="34" charset="-128"/>
              </a:rPr>
              <a:t>phẳng</a:t>
            </a:r>
            <a:r>
              <a:rPr lang="en-US" sz="2800" i="1" dirty="0">
                <a:solidFill>
                  <a:prstClr val="black"/>
                </a:solidFill>
                <a:latin typeface="Arial Unicode MS" pitchFamily="34" charset="-128"/>
                <a:ea typeface="Arial Unicode MS" pitchFamily="34" charset="-128"/>
                <a:cs typeface="Arial Unicode MS" pitchFamily="34" charset="-128"/>
              </a:rPr>
              <a:t>. </a:t>
            </a:r>
          </a:p>
        </p:txBody>
      </p:sp>
      <p:grpSp>
        <p:nvGrpSpPr>
          <p:cNvPr id="6" name="Group 5">
            <a:extLst>
              <a:ext uri="{FF2B5EF4-FFF2-40B4-BE49-F238E27FC236}">
                <a16:creationId xmlns:a16="http://schemas.microsoft.com/office/drawing/2014/main" id="{49441E9E-8C00-496E-B050-337F588A5D8B}"/>
              </a:ext>
            </a:extLst>
          </p:cNvPr>
          <p:cNvGrpSpPr/>
          <p:nvPr/>
        </p:nvGrpSpPr>
        <p:grpSpPr>
          <a:xfrm>
            <a:off x="4331368" y="631777"/>
            <a:ext cx="4812632" cy="4511723"/>
            <a:chOff x="412658" y="713509"/>
            <a:chExt cx="8346393" cy="6144491"/>
          </a:xfrm>
        </p:grpSpPr>
        <p:pic>
          <p:nvPicPr>
            <p:cNvPr id="7" name="Picture 2">
              <a:extLst>
                <a:ext uri="{FF2B5EF4-FFF2-40B4-BE49-F238E27FC236}">
                  <a16:creationId xmlns:a16="http://schemas.microsoft.com/office/drawing/2014/main" id="{3601DF1C-838B-46FB-AF68-F8DB714EE5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172" t="19047" r="43535" b="37230"/>
            <a:stretch/>
          </p:blipFill>
          <p:spPr bwMode="auto">
            <a:xfrm>
              <a:off x="412658" y="713509"/>
              <a:ext cx="8346393" cy="583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09D63976-6F5C-438B-8CD1-5630D579791F}"/>
                </a:ext>
              </a:extLst>
            </p:cNvPr>
            <p:cNvSpPr/>
            <p:nvPr/>
          </p:nvSpPr>
          <p:spPr>
            <a:xfrm>
              <a:off x="559958" y="6400800"/>
              <a:ext cx="8199093" cy="457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en-US" sz="1500" u="sng" dirty="0" err="1">
                  <a:solidFill>
                    <a:prstClr val="black"/>
                  </a:solidFill>
                  <a:latin typeface="Arial Unicode MS" pitchFamily="34" charset="-128"/>
                  <a:ea typeface="Arial Unicode MS" pitchFamily="34" charset="-128"/>
                  <a:cs typeface="Arial Unicode MS" pitchFamily="34" charset="-128"/>
                </a:rPr>
                <a:t>Lược</a:t>
              </a:r>
              <a:r>
                <a:rPr lang="en-US" sz="1500" u="sng" dirty="0">
                  <a:solidFill>
                    <a:prstClr val="black"/>
                  </a:solidFill>
                  <a:latin typeface="Arial Unicode MS" pitchFamily="34" charset="-128"/>
                  <a:ea typeface="Arial Unicode MS" pitchFamily="34" charset="-128"/>
                  <a:cs typeface="Arial Unicode MS" pitchFamily="34" charset="-128"/>
                </a:rPr>
                <a:t> </a:t>
              </a:r>
              <a:r>
                <a:rPr lang="en-US" sz="1500" u="sng" dirty="0" err="1">
                  <a:solidFill>
                    <a:prstClr val="black"/>
                  </a:solidFill>
                  <a:latin typeface="Arial Unicode MS" pitchFamily="34" charset="-128"/>
                  <a:ea typeface="Arial Unicode MS" pitchFamily="34" charset="-128"/>
                  <a:cs typeface="Arial Unicode MS" pitchFamily="34" charset="-128"/>
                </a:rPr>
                <a:t>đồ</a:t>
              </a:r>
              <a:r>
                <a:rPr lang="en-US" sz="1500" dirty="0">
                  <a:solidFill>
                    <a:prstClr val="black"/>
                  </a:solidFill>
                  <a:latin typeface="Arial Unicode MS" pitchFamily="34" charset="-128"/>
                  <a:ea typeface="Arial Unicode MS" pitchFamily="34" charset="-128"/>
                  <a:cs typeface="Arial Unicode MS" pitchFamily="34" charset="-128"/>
                </a:rPr>
                <a:t>: </a:t>
              </a:r>
              <a:r>
                <a:rPr lang="en-US" sz="1500" dirty="0" err="1">
                  <a:solidFill>
                    <a:prstClr val="black"/>
                  </a:solidFill>
                  <a:latin typeface="Arial Unicode MS" pitchFamily="34" charset="-128"/>
                  <a:ea typeface="Arial Unicode MS" pitchFamily="34" charset="-128"/>
                  <a:cs typeface="Arial Unicode MS" pitchFamily="34" charset="-128"/>
                </a:rPr>
                <a:t>Tự</a:t>
              </a:r>
              <a:r>
                <a:rPr lang="en-US" sz="1500" dirty="0">
                  <a:solidFill>
                    <a:prstClr val="black"/>
                  </a:solidFill>
                  <a:latin typeface="Arial Unicode MS" pitchFamily="34" charset="-128"/>
                  <a:ea typeface="Arial Unicode MS" pitchFamily="34" charset="-128"/>
                  <a:cs typeface="Arial Unicode MS" pitchFamily="34" charset="-128"/>
                </a:rPr>
                <a:t> </a:t>
              </a:r>
              <a:r>
                <a:rPr lang="en-US" sz="1500" dirty="0" err="1">
                  <a:solidFill>
                    <a:prstClr val="black"/>
                  </a:solidFill>
                  <a:latin typeface="Arial Unicode MS" pitchFamily="34" charset="-128"/>
                  <a:ea typeface="Arial Unicode MS" pitchFamily="34" charset="-128"/>
                  <a:cs typeface="Arial Unicode MS" pitchFamily="34" charset="-128"/>
                </a:rPr>
                <a:t>nhiên</a:t>
              </a:r>
              <a:r>
                <a:rPr lang="en-US" sz="1500" dirty="0">
                  <a:solidFill>
                    <a:prstClr val="black"/>
                  </a:solidFill>
                  <a:latin typeface="Arial Unicode MS" pitchFamily="34" charset="-128"/>
                  <a:ea typeface="Arial Unicode MS" pitchFamily="34" charset="-128"/>
                  <a:cs typeface="Arial Unicode MS" pitchFamily="34" charset="-128"/>
                </a:rPr>
                <a:t> </a:t>
              </a:r>
              <a:r>
                <a:rPr lang="en-US" sz="1500" dirty="0" err="1">
                  <a:solidFill>
                    <a:prstClr val="black"/>
                  </a:solidFill>
                  <a:latin typeface="Arial Unicode MS" pitchFamily="34" charset="-128"/>
                  <a:ea typeface="Arial Unicode MS" pitchFamily="34" charset="-128"/>
                  <a:cs typeface="Arial Unicode MS" pitchFamily="34" charset="-128"/>
                </a:rPr>
                <a:t>khu</a:t>
              </a:r>
              <a:r>
                <a:rPr lang="en-US" sz="1500" dirty="0">
                  <a:solidFill>
                    <a:prstClr val="black"/>
                  </a:solidFill>
                  <a:latin typeface="Arial Unicode MS" pitchFamily="34" charset="-128"/>
                  <a:ea typeface="Arial Unicode MS" pitchFamily="34" charset="-128"/>
                  <a:cs typeface="Arial Unicode MS" pitchFamily="34" charset="-128"/>
                </a:rPr>
                <a:t> </a:t>
              </a:r>
              <a:r>
                <a:rPr lang="en-US" sz="1500" dirty="0" err="1">
                  <a:solidFill>
                    <a:prstClr val="black"/>
                  </a:solidFill>
                  <a:latin typeface="Arial Unicode MS" pitchFamily="34" charset="-128"/>
                  <a:ea typeface="Arial Unicode MS" pitchFamily="34" charset="-128"/>
                  <a:cs typeface="Arial Unicode MS" pitchFamily="34" charset="-128"/>
                </a:rPr>
                <a:t>vực</a:t>
              </a:r>
              <a:r>
                <a:rPr lang="en-US" sz="1500" dirty="0">
                  <a:solidFill>
                    <a:prstClr val="black"/>
                  </a:solidFill>
                  <a:latin typeface="Arial Unicode MS" pitchFamily="34" charset="-128"/>
                  <a:ea typeface="Arial Unicode MS" pitchFamily="34" charset="-128"/>
                  <a:cs typeface="Arial Unicode MS" pitchFamily="34" charset="-128"/>
                </a:rPr>
                <a:t> Nam Á</a:t>
              </a:r>
            </a:p>
          </p:txBody>
        </p:sp>
      </p:grpSp>
      <p:sp>
        <p:nvSpPr>
          <p:cNvPr id="9" name="Rectangle 8">
            <a:extLst>
              <a:ext uri="{FF2B5EF4-FFF2-40B4-BE49-F238E27FC236}">
                <a16:creationId xmlns:a16="http://schemas.microsoft.com/office/drawing/2014/main" id="{2A2A5C94-9875-4BC1-87A3-58EF63916305}"/>
              </a:ext>
            </a:extLst>
          </p:cNvPr>
          <p:cNvSpPr/>
          <p:nvPr/>
        </p:nvSpPr>
        <p:spPr>
          <a:xfrm>
            <a:off x="5923723" y="83173"/>
            <a:ext cx="2842592" cy="438653"/>
          </a:xfrm>
          <a:prstGeom prst="rect">
            <a:avLst/>
          </a:prstGeom>
          <a:noFill/>
          <a:ln>
            <a:no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vi-VN" sz="32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I. TỰ NHIÊN</a:t>
            </a:r>
            <a:endParaRPr lang="en-US" sz="32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0" name="Group 9">
            <a:extLst>
              <a:ext uri="{FF2B5EF4-FFF2-40B4-BE49-F238E27FC236}">
                <a16:creationId xmlns:a16="http://schemas.microsoft.com/office/drawing/2014/main" id="{1C03B69F-8B4D-44E6-BD94-9880C1CB071F}"/>
              </a:ext>
            </a:extLst>
          </p:cNvPr>
          <p:cNvGrpSpPr/>
          <p:nvPr/>
        </p:nvGrpSpPr>
        <p:grpSpPr>
          <a:xfrm>
            <a:off x="-2" y="2514823"/>
            <a:ext cx="4373838" cy="2604613"/>
            <a:chOff x="-22282" y="-13033"/>
            <a:chExt cx="9256151" cy="7706258"/>
          </a:xfrm>
        </p:grpSpPr>
        <p:pic>
          <p:nvPicPr>
            <p:cNvPr id="11" name="Picture 10" descr="http://www.mofahcm.gov.vn/mofahcm/tintuc_sk/tulieu/nr051205111332/nr060814164919/8.12.08_Ganga">
              <a:extLst>
                <a:ext uri="{FF2B5EF4-FFF2-40B4-BE49-F238E27FC236}">
                  <a16:creationId xmlns:a16="http://schemas.microsoft.com/office/drawing/2014/main" id="{5EBC0750-6C4A-42A2-AAC3-146D9B592A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78" y="-13033"/>
              <a:ext cx="9166274" cy="599198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F8C8A034-8132-4751-8E8D-D80C0D0B10F2}"/>
                </a:ext>
              </a:extLst>
            </p:cNvPr>
            <p:cNvSpPr/>
            <p:nvPr/>
          </p:nvSpPr>
          <p:spPr>
            <a:xfrm>
              <a:off x="-22282" y="6152005"/>
              <a:ext cx="9256151" cy="154122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err="1">
                  <a:solidFill>
                    <a:prstClr val="black"/>
                  </a:solidFill>
                  <a:latin typeface="Arial Unicode MS" pitchFamily="34" charset="-128"/>
                  <a:ea typeface="Arial Unicode MS" pitchFamily="34" charset="-128"/>
                  <a:cs typeface="Arial Unicode MS" pitchFamily="34" charset="-128"/>
                </a:rPr>
                <a:t>Sông</a:t>
              </a:r>
              <a:r>
                <a:rPr lang="en-US" dirty="0">
                  <a:solidFill>
                    <a:prstClr val="black"/>
                  </a:solidFill>
                  <a:latin typeface="Arial Unicode MS" pitchFamily="34" charset="-128"/>
                  <a:ea typeface="Arial Unicode MS" pitchFamily="34" charset="-128"/>
                  <a:cs typeface="Arial Unicode MS" pitchFamily="34" charset="-128"/>
                </a:rPr>
                <a:t> </a:t>
              </a:r>
              <a:r>
                <a:rPr lang="en-US" dirty="0" err="1">
                  <a:solidFill>
                    <a:prstClr val="black"/>
                  </a:solidFill>
                  <a:latin typeface="Arial Unicode MS" pitchFamily="34" charset="-128"/>
                  <a:ea typeface="Arial Unicode MS" pitchFamily="34" charset="-128"/>
                  <a:cs typeface="Arial Unicode MS" pitchFamily="34" charset="-128"/>
                </a:rPr>
                <a:t>Hằng</a:t>
              </a:r>
              <a:r>
                <a:rPr lang="en-US" dirty="0">
                  <a:solidFill>
                    <a:prstClr val="black"/>
                  </a:solidFill>
                  <a:latin typeface="Arial Unicode MS" pitchFamily="34" charset="-128"/>
                  <a:ea typeface="Arial Unicode MS" pitchFamily="34" charset="-128"/>
                  <a:cs typeface="Arial Unicode MS" pitchFamily="34" charset="-128"/>
                </a:rPr>
                <a:t> </a:t>
              </a:r>
              <a:r>
                <a:rPr lang="en-US" dirty="0" err="1">
                  <a:solidFill>
                    <a:prstClr val="black"/>
                  </a:solidFill>
                  <a:latin typeface="Arial Unicode MS" pitchFamily="34" charset="-128"/>
                  <a:ea typeface="Arial Unicode MS" pitchFamily="34" charset="-128"/>
                  <a:cs typeface="Arial Unicode MS" pitchFamily="34" charset="-128"/>
                </a:rPr>
                <a:t>chảy</a:t>
              </a:r>
              <a:r>
                <a:rPr lang="en-US" dirty="0">
                  <a:solidFill>
                    <a:prstClr val="black"/>
                  </a:solidFill>
                  <a:latin typeface="Arial Unicode MS" pitchFamily="34" charset="-128"/>
                  <a:ea typeface="Arial Unicode MS" pitchFamily="34" charset="-128"/>
                  <a:cs typeface="Arial Unicode MS" pitchFamily="34" charset="-128"/>
                </a:rPr>
                <a:t> qua </a:t>
              </a:r>
              <a:r>
                <a:rPr lang="en-US" dirty="0" err="1">
                  <a:solidFill>
                    <a:prstClr val="black"/>
                  </a:solidFill>
                  <a:latin typeface="Arial Unicode MS" pitchFamily="34" charset="-128"/>
                  <a:ea typeface="Arial Unicode MS" pitchFamily="34" charset="-128"/>
                  <a:cs typeface="Arial Unicode MS" pitchFamily="34" charset="-128"/>
                </a:rPr>
                <a:t>đồng</a:t>
              </a:r>
              <a:r>
                <a:rPr lang="en-US" dirty="0">
                  <a:solidFill>
                    <a:prstClr val="black"/>
                  </a:solidFill>
                  <a:latin typeface="Arial Unicode MS" pitchFamily="34" charset="-128"/>
                  <a:ea typeface="Arial Unicode MS" pitchFamily="34" charset="-128"/>
                  <a:cs typeface="Arial Unicode MS" pitchFamily="34" charset="-128"/>
                </a:rPr>
                <a:t> </a:t>
              </a:r>
              <a:r>
                <a:rPr lang="en-US" dirty="0" err="1">
                  <a:solidFill>
                    <a:prstClr val="black"/>
                  </a:solidFill>
                  <a:latin typeface="Arial Unicode MS" pitchFamily="34" charset="-128"/>
                  <a:ea typeface="Arial Unicode MS" pitchFamily="34" charset="-128"/>
                  <a:cs typeface="Arial Unicode MS" pitchFamily="34" charset="-128"/>
                </a:rPr>
                <a:t>bằng</a:t>
              </a:r>
              <a:r>
                <a:rPr lang="en-US" dirty="0">
                  <a:solidFill>
                    <a:prstClr val="black"/>
                  </a:solidFill>
                  <a:latin typeface="Arial Unicode MS" pitchFamily="34" charset="-128"/>
                  <a:ea typeface="Arial Unicode MS" pitchFamily="34" charset="-128"/>
                  <a:cs typeface="Arial Unicode MS" pitchFamily="34" charset="-128"/>
                </a:rPr>
                <a:t> </a:t>
              </a:r>
              <a:endParaRPr lang="vi-VN" dirty="0">
                <a:solidFill>
                  <a:prstClr val="black"/>
                </a:solidFill>
                <a:latin typeface="Arial Unicode MS" pitchFamily="34" charset="-128"/>
                <a:ea typeface="Arial Unicode MS" pitchFamily="34" charset="-128"/>
                <a:cs typeface="Arial Unicode MS" pitchFamily="34" charset="-128"/>
              </a:endParaRPr>
            </a:p>
            <a:p>
              <a:pPr algn="ctr"/>
              <a:r>
                <a:rPr lang="en-US" dirty="0" err="1">
                  <a:solidFill>
                    <a:prstClr val="black"/>
                  </a:solidFill>
                  <a:latin typeface="Arial Unicode MS" pitchFamily="34" charset="-128"/>
                  <a:ea typeface="Arial Unicode MS" pitchFamily="34" charset="-128"/>
                  <a:cs typeface="Arial Unicode MS" pitchFamily="34" charset="-128"/>
                </a:rPr>
                <a:t>Ấn</a:t>
              </a:r>
              <a:r>
                <a:rPr lang="en-US" dirty="0">
                  <a:solidFill>
                    <a:prstClr val="black"/>
                  </a:solidFill>
                  <a:latin typeface="Arial Unicode MS" pitchFamily="34" charset="-128"/>
                  <a:ea typeface="Arial Unicode MS" pitchFamily="34" charset="-128"/>
                  <a:cs typeface="Arial Unicode MS" pitchFamily="34" charset="-128"/>
                </a:rPr>
                <a:t> – </a:t>
              </a:r>
              <a:r>
                <a:rPr lang="en-US" dirty="0" err="1">
                  <a:solidFill>
                    <a:prstClr val="black"/>
                  </a:solidFill>
                  <a:latin typeface="Arial Unicode MS" pitchFamily="34" charset="-128"/>
                  <a:ea typeface="Arial Unicode MS" pitchFamily="34" charset="-128"/>
                  <a:cs typeface="Arial Unicode MS" pitchFamily="34" charset="-128"/>
                </a:rPr>
                <a:t>Hằng</a:t>
              </a:r>
              <a:endParaRPr lang="en-US" dirty="0">
                <a:solidFill>
                  <a:prstClr val="black"/>
                </a:solidFill>
                <a:latin typeface="Arial Unicode MS" pitchFamily="34" charset="-128"/>
                <a:ea typeface="Arial Unicode MS" pitchFamily="34" charset="-128"/>
                <a:cs typeface="Arial Unicode MS" pitchFamily="34" charset="-128"/>
              </a:endParaRPr>
            </a:p>
          </p:txBody>
        </p:sp>
      </p:grpSp>
    </p:spTree>
    <p:extLst>
      <p:ext uri="{BB962C8B-B14F-4D97-AF65-F5344CB8AC3E}">
        <p14:creationId xmlns:p14="http://schemas.microsoft.com/office/powerpoint/2010/main" val="69578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E6DB3D-2FFC-4854-9387-BA7D741288C4}"/>
              </a:ext>
            </a:extLst>
          </p:cNvPr>
          <p:cNvSpPr txBox="1"/>
          <p:nvPr/>
        </p:nvSpPr>
        <p:spPr>
          <a:xfrm>
            <a:off x="103695" y="638133"/>
            <a:ext cx="4800600" cy="2308324"/>
          </a:xfrm>
          <a:prstGeom prst="rect">
            <a:avLst/>
          </a:prstGeom>
          <a:noFill/>
        </p:spPr>
        <p:txBody>
          <a:bodyPr wrap="square" rtlCol="0">
            <a:spAutoFit/>
          </a:bodyPr>
          <a:lstStyle/>
          <a:p>
            <a:r>
              <a:rPr lang="vi-VN" sz="3600" b="1" dirty="0">
                <a:solidFill>
                  <a:srgbClr val="C00000"/>
                </a:solidFill>
                <a:latin typeface="Times New Roman" panose="02020603050405020304" pitchFamily="18" charset="0"/>
                <a:cs typeface="Times New Roman" panose="02020603050405020304" pitchFamily="18" charset="0"/>
              </a:rPr>
              <a:t>2. Khí hậu, sông ngòi và cảnh quan tự nhiên:</a:t>
            </a:r>
            <a:endParaRPr lang="en-VN" sz="3600" dirty="0">
              <a:solidFill>
                <a:srgbClr val="C00000"/>
              </a:solidFill>
              <a:latin typeface="Times New Roman" panose="02020603050405020304" pitchFamily="18" charset="0"/>
              <a:cs typeface="Times New Roman" panose="02020603050405020304" pitchFamily="18" charset="0"/>
            </a:endParaRPr>
          </a:p>
          <a:p>
            <a:r>
              <a:rPr lang="vi-VN" sz="3600" dirty="0">
                <a:latin typeface="Times New Roman" panose="02020603050405020304" pitchFamily="18" charset="0"/>
                <a:cs typeface="Times New Roman" panose="02020603050405020304" pitchFamily="18" charset="0"/>
              </a:rPr>
              <a:t>* Khí hậu: nhiệt đới gió mùa điển hình. </a:t>
            </a:r>
            <a:endParaRPr lang="en-VN" sz="3600" dirty="0">
              <a:latin typeface="Times New Roman" panose="02020603050405020304" pitchFamily="18" charset="0"/>
              <a:cs typeface="Times New Roman" panose="02020603050405020304" pitchFamily="18" charset="0"/>
            </a:endParaRPr>
          </a:p>
        </p:txBody>
      </p:sp>
      <p:pic>
        <p:nvPicPr>
          <p:cNvPr id="4" name="Picture 3" descr="35">
            <a:extLst>
              <a:ext uri="{FF2B5EF4-FFF2-40B4-BE49-F238E27FC236}">
                <a16:creationId xmlns:a16="http://schemas.microsoft.com/office/drawing/2014/main" id="{6A12478B-592E-44DE-A956-AC86A47568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800600" y="638133"/>
            <a:ext cx="4343401" cy="4505368"/>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a:extLst>
              <a:ext uri="{FF2B5EF4-FFF2-40B4-BE49-F238E27FC236}">
                <a16:creationId xmlns:a16="http://schemas.microsoft.com/office/drawing/2014/main" id="{1EAFDFB3-F15B-49CA-BEE9-F7158541B218}"/>
              </a:ext>
            </a:extLst>
          </p:cNvPr>
          <p:cNvSpPr/>
          <p:nvPr/>
        </p:nvSpPr>
        <p:spPr>
          <a:xfrm>
            <a:off x="5923723" y="83173"/>
            <a:ext cx="2842592" cy="438653"/>
          </a:xfrm>
          <a:prstGeom prst="rect">
            <a:avLst/>
          </a:prstGeom>
          <a:noFill/>
          <a:ln>
            <a:no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vi-VN" sz="32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I. TỰ NHIÊN</a:t>
            </a:r>
            <a:endParaRPr lang="en-US" sz="32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72860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957FBD-2044-A6BB-A431-618C436D3F80}"/>
              </a:ext>
            </a:extLst>
          </p:cNvPr>
          <p:cNvSpPr txBox="1"/>
          <p:nvPr/>
        </p:nvSpPr>
        <p:spPr>
          <a:xfrm>
            <a:off x="289874" y="0"/>
            <a:ext cx="8564252" cy="5016758"/>
          </a:xfrm>
          <a:prstGeom prst="rect">
            <a:avLst/>
          </a:prstGeom>
          <a:noFill/>
        </p:spPr>
        <p:txBody>
          <a:bodyPr wrap="square">
            <a:spAutoFit/>
          </a:bodyPr>
          <a:lstStyle/>
          <a:p>
            <a:r>
              <a:rPr lang="vi-VN" sz="3200" b="1" dirty="0">
                <a:solidFill>
                  <a:srgbClr val="C00000"/>
                </a:solidFill>
                <a:latin typeface="Times New Roman" panose="02020603050405020304" pitchFamily="18" charset="0"/>
                <a:cs typeface="Times New Roman" panose="02020603050405020304" pitchFamily="18" charset="0"/>
              </a:rPr>
              <a:t>2. Khí hậu, sông ngòi và cảnh quan tự nhiên:</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Sự hoạt động gió mùa kết hợp với địa hình khu vực làm cho lượng mưa phân bố không đều:</a:t>
            </a:r>
            <a:endParaRPr lang="en-VN"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P</a:t>
            </a:r>
            <a:r>
              <a:rPr lang="vi-VN" sz="3200" dirty="0">
                <a:latin typeface="Times New Roman" panose="02020603050405020304" pitchFamily="18" charset="0"/>
                <a:cs typeface="Times New Roman" panose="02020603050405020304" pitchFamily="18" charset="0"/>
              </a:rPr>
              <a:t>hía đông khu vực có lượng mưa nhiều nhất thế giớí</a:t>
            </a:r>
            <a:endParaRPr lang="en-VN"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P</a:t>
            </a:r>
            <a:r>
              <a:rPr lang="vi-VN" sz="3200" dirty="0">
                <a:latin typeface="Times New Roman" panose="02020603050405020304" pitchFamily="18" charset="0"/>
                <a:cs typeface="Times New Roman" panose="02020603050405020304" pitchFamily="18" charset="0"/>
              </a:rPr>
              <a:t>hía tây khu vực là vùng hoang mạc và bán hoang mạc ăn ra sát biển.</a:t>
            </a:r>
            <a:endParaRPr lang="vi-VN"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 Nhịp điệu hoạt động gió mùa có ảnh hưởng rất lớn đến nhịp điệu sản xuất và sinh hoạt của nhân dân trong khu vực</a:t>
            </a:r>
            <a:r>
              <a:rPr lang="en-VN" sz="3200" dirty="0">
                <a:effectLst/>
                <a:latin typeface="Times New Roman" panose="02020603050405020304" pitchFamily="18" charset="0"/>
                <a:cs typeface="Times New Roman" panose="02020603050405020304" pitchFamily="18" charset="0"/>
              </a:rPr>
              <a:t> </a:t>
            </a:r>
            <a:endParaRPr lang="en-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028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Ấn Độ nóng thiêu đốt, 135 người chết">
            <a:extLst>
              <a:ext uri="{FF2B5EF4-FFF2-40B4-BE49-F238E27FC236}">
                <a16:creationId xmlns:a16="http://schemas.microsoft.com/office/drawing/2014/main" id="{FFFD04EE-197C-4353-BD46-09F46622E0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1578"/>
            <a:ext cx="9144000" cy="464418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FB914F8-8210-4A04-968F-8CBCC8B4965B}"/>
              </a:ext>
            </a:extLst>
          </p:cNvPr>
          <p:cNvSpPr/>
          <p:nvPr/>
        </p:nvSpPr>
        <p:spPr>
          <a:xfrm>
            <a:off x="5923723" y="83173"/>
            <a:ext cx="2842592" cy="438653"/>
          </a:xfrm>
          <a:prstGeom prst="rect">
            <a:avLst/>
          </a:prstGeom>
          <a:noFill/>
          <a:ln>
            <a:no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vi-VN" sz="32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I. TỰ NHIÊN</a:t>
            </a:r>
            <a:endParaRPr lang="en-US" sz="32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2052" name="Picture 4" descr="Quốc gia Ấn Độ đã trả giá biến đổi khí hậu như thế nào?">
            <a:extLst>
              <a:ext uri="{FF2B5EF4-FFF2-40B4-BE49-F238E27FC236}">
                <a16:creationId xmlns:a16="http://schemas.microsoft.com/office/drawing/2014/main" id="{ADECEFD8-AC0B-4AE1-A333-7BA31678A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1577"/>
            <a:ext cx="9144000" cy="464418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330 triệu người Ấn Độ chịu ảnh hưởng nặng nề bởi hạn hán">
            <a:extLst>
              <a:ext uri="{FF2B5EF4-FFF2-40B4-BE49-F238E27FC236}">
                <a16:creationId xmlns:a16="http://schemas.microsoft.com/office/drawing/2014/main" id="{9C45638C-A4F1-4C6B-AAF8-E496354E6B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7262"/>
          <a:stretch/>
        </p:blipFill>
        <p:spPr bwMode="auto">
          <a:xfrm>
            <a:off x="1" y="598525"/>
            <a:ext cx="4355432" cy="46281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6" name="Picture 8" descr="Hạn hán kinh hoàng ở Ấn Độ có thể nhìn thấy từ vũ trụ | baotintuc.vn">
            <a:extLst>
              <a:ext uri="{FF2B5EF4-FFF2-40B4-BE49-F238E27FC236}">
                <a16:creationId xmlns:a16="http://schemas.microsoft.com/office/drawing/2014/main" id="{9CEA7533-ACC1-4DDC-94A7-158BEA7879E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421"/>
          <a:stretch/>
        </p:blipFill>
        <p:spPr bwMode="auto">
          <a:xfrm>
            <a:off x="4355433" y="598525"/>
            <a:ext cx="4788567" cy="47048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D1C3F95E-21E6-4947-8567-732330EACFEB}"/>
              </a:ext>
            </a:extLst>
          </p:cNvPr>
          <p:cNvSpPr/>
          <p:nvPr/>
        </p:nvSpPr>
        <p:spPr>
          <a:xfrm>
            <a:off x="0" y="4845716"/>
            <a:ext cx="9144000" cy="40005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vi-VN" sz="1500" dirty="0">
                <a:solidFill>
                  <a:prstClr val="black"/>
                </a:solidFill>
                <a:latin typeface="Arial Unicode MS" pitchFamily="34" charset="-128"/>
                <a:ea typeface="Arial Unicode MS" pitchFamily="34" charset="-128"/>
                <a:cs typeface="Arial Unicode MS" pitchFamily="34" charset="-128"/>
              </a:rPr>
              <a:t>Hạn hán ở Ấn Độ: thiếu nước uống, sản xuất sinh hoạt, ....</a:t>
            </a:r>
            <a:endParaRPr lang="en-US" sz="1500" dirty="0">
              <a:solidFill>
                <a:prstClr val="black"/>
              </a:solidFill>
              <a:latin typeface="Arial Unicode MS" pitchFamily="34" charset="-128"/>
              <a:ea typeface="Arial Unicode MS" pitchFamily="34" charset="-128"/>
              <a:cs typeface="Arial Unicode MS" pitchFamily="34" charset="-128"/>
            </a:endParaRPr>
          </a:p>
        </p:txBody>
      </p:sp>
    </p:spTree>
    <p:extLst>
      <p:ext uri="{BB962C8B-B14F-4D97-AF65-F5344CB8AC3E}">
        <p14:creationId xmlns:p14="http://schemas.microsoft.com/office/powerpoint/2010/main" val="314877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inVertical)">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wipe(down)">
                                      <p:cBhvr>
                                        <p:cTn id="12" dur="500"/>
                                        <p:tgtEl>
                                          <p:spTgt spid="2054"/>
                                        </p:tgtEl>
                                      </p:cBhvr>
                                    </p:animEffect>
                                  </p:childTnLst>
                                </p:cTn>
                              </p:par>
                              <p:par>
                                <p:cTn id="13" presetID="22" presetClass="entr" presetSubtype="4" fill="hold" nodeType="withEffect">
                                  <p:stCondLst>
                                    <p:cond delay="0"/>
                                  </p:stCondLst>
                                  <p:childTnLst>
                                    <p:set>
                                      <p:cBhvr>
                                        <p:cTn id="14" dur="1" fill="hold">
                                          <p:stCondLst>
                                            <p:cond delay="0"/>
                                          </p:stCondLst>
                                        </p:cTn>
                                        <p:tgtEl>
                                          <p:spTgt spid="2056"/>
                                        </p:tgtEl>
                                        <p:attrNameLst>
                                          <p:attrName>style.visibility</p:attrName>
                                        </p:attrNameLst>
                                      </p:cBhvr>
                                      <p:to>
                                        <p:strVal val="visible"/>
                                      </p:to>
                                    </p:set>
                                    <p:animEffect transition="in" filter="wipe(down)">
                                      <p:cBhvr>
                                        <p:cTn id="15"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2582E3-7CC6-4429-96BA-2FF39DCACEC9}"/>
              </a:ext>
            </a:extLst>
          </p:cNvPr>
          <p:cNvGrpSpPr/>
          <p:nvPr/>
        </p:nvGrpSpPr>
        <p:grpSpPr>
          <a:xfrm>
            <a:off x="0" y="625643"/>
            <a:ext cx="9144000" cy="4520271"/>
            <a:chOff x="-35169" y="-1"/>
            <a:chExt cx="9179169" cy="6863423"/>
          </a:xfrm>
        </p:grpSpPr>
        <p:grpSp>
          <p:nvGrpSpPr>
            <p:cNvPr id="3" name="Group 2">
              <a:extLst>
                <a:ext uri="{FF2B5EF4-FFF2-40B4-BE49-F238E27FC236}">
                  <a16:creationId xmlns:a16="http://schemas.microsoft.com/office/drawing/2014/main" id="{4324DFF6-5895-46E8-BAF5-339940FB11C9}"/>
                </a:ext>
              </a:extLst>
            </p:cNvPr>
            <p:cNvGrpSpPr/>
            <p:nvPr/>
          </p:nvGrpSpPr>
          <p:grpSpPr>
            <a:xfrm>
              <a:off x="-35169" y="-1"/>
              <a:ext cx="9179169" cy="6859759"/>
              <a:chOff x="-35169" y="-1"/>
              <a:chExt cx="9179169" cy="6859759"/>
            </a:xfrm>
          </p:grpSpPr>
          <p:pic>
            <p:nvPicPr>
              <p:cNvPr id="5" name="Picture 10" descr="http://afamilycdn.com/UserUpload/109518120/2015/08/lu-lut-1201508051031335864.png">
                <a:extLst>
                  <a:ext uri="{FF2B5EF4-FFF2-40B4-BE49-F238E27FC236}">
                    <a16:creationId xmlns:a16="http://schemas.microsoft.com/office/drawing/2014/main" id="{AF5488EC-0886-4D9C-B482-0E1772A772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98" y="-1"/>
                <a:ext cx="4720298" cy="34298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12" descr="http://afamilycdn.com/UserUpload/109518120/2015/08/an-do-bao-lu-hoanh-hanh-70-nguoi-thiet-mang-bb-baaadiA49w201508051032088704.jpg">
                <a:extLst>
                  <a:ext uri="{FF2B5EF4-FFF2-40B4-BE49-F238E27FC236}">
                    <a16:creationId xmlns:a16="http://schemas.microsoft.com/office/drawing/2014/main" id="{2D3D8249-8093-410D-8D79-E4AC9F6D68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1540" y="0"/>
                <a:ext cx="4442460" cy="34298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14" descr="http://afamilycdn.com/UserUpload/109518120/2015/08/lu-lut-2201508051032467416.png">
                <a:extLst>
                  <a:ext uri="{FF2B5EF4-FFF2-40B4-BE49-F238E27FC236}">
                    <a16:creationId xmlns:a16="http://schemas.microsoft.com/office/drawing/2014/main" id="{1B454D20-C4EE-4F8C-AA72-2EBB86179E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69" y="3429879"/>
                <a:ext cx="4736709" cy="34298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16" descr="http://afamilycdn.com/UserUpload/109518120/2015/08/lu-lut-6201508051034468175.jpg">
                <a:extLst>
                  <a:ext uri="{FF2B5EF4-FFF2-40B4-BE49-F238E27FC236}">
                    <a16:creationId xmlns:a16="http://schemas.microsoft.com/office/drawing/2014/main" id="{5D74719C-940D-45F4-8763-14B8196890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6300" y="3429879"/>
                <a:ext cx="4452834" cy="34225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4" name="Rectangle 3">
              <a:extLst>
                <a:ext uri="{FF2B5EF4-FFF2-40B4-BE49-F238E27FC236}">
                  <a16:creationId xmlns:a16="http://schemas.microsoft.com/office/drawing/2014/main" id="{D2EB51F0-7D4B-48BF-904A-2750E92BE8CF}"/>
                </a:ext>
              </a:extLst>
            </p:cNvPr>
            <p:cNvSpPr/>
            <p:nvPr/>
          </p:nvSpPr>
          <p:spPr>
            <a:xfrm>
              <a:off x="-30302" y="6330022"/>
              <a:ext cx="9174302" cy="5334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en-US" sz="1500" dirty="0" err="1">
                  <a:solidFill>
                    <a:prstClr val="black"/>
                  </a:solidFill>
                  <a:latin typeface="Arial Unicode MS" pitchFamily="34" charset="-128"/>
                  <a:ea typeface="Arial Unicode MS" pitchFamily="34" charset="-128"/>
                  <a:cs typeface="Arial Unicode MS" pitchFamily="34" charset="-128"/>
                </a:rPr>
                <a:t>Lũ</a:t>
              </a:r>
              <a:r>
                <a:rPr lang="en-US" sz="1500" dirty="0">
                  <a:solidFill>
                    <a:prstClr val="black"/>
                  </a:solidFill>
                  <a:latin typeface="Arial Unicode MS" pitchFamily="34" charset="-128"/>
                  <a:ea typeface="Arial Unicode MS" pitchFamily="34" charset="-128"/>
                  <a:cs typeface="Arial Unicode MS" pitchFamily="34" charset="-128"/>
                </a:rPr>
                <a:t> </a:t>
              </a:r>
              <a:r>
                <a:rPr lang="en-US" sz="1500" dirty="0" err="1">
                  <a:solidFill>
                    <a:prstClr val="black"/>
                  </a:solidFill>
                  <a:latin typeface="Arial Unicode MS" pitchFamily="34" charset="-128"/>
                  <a:ea typeface="Arial Unicode MS" pitchFamily="34" charset="-128"/>
                  <a:cs typeface="Arial Unicode MS" pitchFamily="34" charset="-128"/>
                </a:rPr>
                <a:t>lụt</a:t>
              </a:r>
              <a:r>
                <a:rPr lang="en-US" sz="1500" dirty="0">
                  <a:solidFill>
                    <a:prstClr val="black"/>
                  </a:solidFill>
                  <a:latin typeface="Arial Unicode MS" pitchFamily="34" charset="-128"/>
                  <a:ea typeface="Arial Unicode MS" pitchFamily="34" charset="-128"/>
                  <a:cs typeface="Arial Unicode MS" pitchFamily="34" charset="-128"/>
                </a:rPr>
                <a:t> ở </a:t>
              </a:r>
              <a:r>
                <a:rPr lang="en-US" sz="1500" dirty="0" err="1">
                  <a:solidFill>
                    <a:prstClr val="black"/>
                  </a:solidFill>
                  <a:latin typeface="Arial Unicode MS" pitchFamily="34" charset="-128"/>
                  <a:ea typeface="Arial Unicode MS" pitchFamily="34" charset="-128"/>
                  <a:cs typeface="Arial Unicode MS" pitchFamily="34" charset="-128"/>
                </a:rPr>
                <a:t>Ấn</a:t>
              </a:r>
              <a:r>
                <a:rPr lang="en-US" sz="1500" dirty="0">
                  <a:solidFill>
                    <a:prstClr val="black"/>
                  </a:solidFill>
                  <a:latin typeface="Arial Unicode MS" pitchFamily="34" charset="-128"/>
                  <a:ea typeface="Arial Unicode MS" pitchFamily="34" charset="-128"/>
                  <a:cs typeface="Arial Unicode MS" pitchFamily="34" charset="-128"/>
                </a:rPr>
                <a:t> </a:t>
              </a:r>
              <a:r>
                <a:rPr lang="en-US" sz="1500" dirty="0" err="1">
                  <a:solidFill>
                    <a:prstClr val="black"/>
                  </a:solidFill>
                  <a:latin typeface="Arial Unicode MS" pitchFamily="34" charset="-128"/>
                  <a:ea typeface="Arial Unicode MS" pitchFamily="34" charset="-128"/>
                  <a:cs typeface="Arial Unicode MS" pitchFamily="34" charset="-128"/>
                </a:rPr>
                <a:t>Độ</a:t>
              </a:r>
              <a:endParaRPr lang="en-US" sz="1500" dirty="0">
                <a:solidFill>
                  <a:prstClr val="black"/>
                </a:solidFill>
                <a:latin typeface="Arial Unicode MS" pitchFamily="34" charset="-128"/>
                <a:ea typeface="Arial Unicode MS" pitchFamily="34" charset="-128"/>
                <a:cs typeface="Arial Unicode MS" pitchFamily="34" charset="-128"/>
              </a:endParaRPr>
            </a:p>
          </p:txBody>
        </p:sp>
      </p:grpSp>
      <p:sp>
        <p:nvSpPr>
          <p:cNvPr id="9" name="Rectangle 8">
            <a:extLst>
              <a:ext uri="{FF2B5EF4-FFF2-40B4-BE49-F238E27FC236}">
                <a16:creationId xmlns:a16="http://schemas.microsoft.com/office/drawing/2014/main" id="{30CFCDE2-7870-4E04-8C7C-CBF616152218}"/>
              </a:ext>
            </a:extLst>
          </p:cNvPr>
          <p:cNvSpPr/>
          <p:nvPr/>
        </p:nvSpPr>
        <p:spPr>
          <a:xfrm>
            <a:off x="5923723" y="83173"/>
            <a:ext cx="2842592" cy="438653"/>
          </a:xfrm>
          <a:prstGeom prst="rect">
            <a:avLst/>
          </a:prstGeom>
          <a:noFill/>
          <a:ln>
            <a:no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vi-VN" sz="32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I. TỰ NHIÊN</a:t>
            </a:r>
            <a:endParaRPr lang="en-US" sz="32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01382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ưa lớn trút xuống kinh hoàng gây lũ lụt, lở đất ở miền Bắc Ấn Độ khiến hàng chục người thiệt mạng">
            <a:hlinkClick r:id="" action="ppaction://media"/>
            <a:extLst>
              <a:ext uri="{FF2B5EF4-FFF2-40B4-BE49-F238E27FC236}">
                <a16:creationId xmlns:a16="http://schemas.microsoft.com/office/drawing/2014/main" id="{454A0307-F9AD-4C7C-8E2E-6DB47A08EE6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56591"/>
            <a:ext cx="9144000" cy="4586909"/>
          </a:xfrm>
          <a:prstGeom prst="rect">
            <a:avLst/>
          </a:prstGeom>
        </p:spPr>
      </p:pic>
      <p:sp>
        <p:nvSpPr>
          <p:cNvPr id="3" name="Rectangle 2">
            <a:extLst>
              <a:ext uri="{FF2B5EF4-FFF2-40B4-BE49-F238E27FC236}">
                <a16:creationId xmlns:a16="http://schemas.microsoft.com/office/drawing/2014/main" id="{68EE4115-994B-4548-988A-599F785222D6}"/>
              </a:ext>
            </a:extLst>
          </p:cNvPr>
          <p:cNvSpPr/>
          <p:nvPr/>
        </p:nvSpPr>
        <p:spPr>
          <a:xfrm>
            <a:off x="5933662" y="19878"/>
            <a:ext cx="2842592" cy="438653"/>
          </a:xfrm>
          <a:prstGeom prst="rect">
            <a:avLst/>
          </a:prstGeom>
          <a:noFill/>
          <a:ln>
            <a:no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vi-VN" sz="32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Lũ lụt ở Ấn Độ</a:t>
            </a:r>
            <a:endParaRPr lang="en-US" sz="32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14879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606D382-755A-49D3-ADDE-59AF36EE7E91}"/>
              </a:ext>
            </a:extLst>
          </p:cNvPr>
          <p:cNvGrpSpPr/>
          <p:nvPr/>
        </p:nvGrpSpPr>
        <p:grpSpPr>
          <a:xfrm>
            <a:off x="-31693" y="2842221"/>
            <a:ext cx="2826122" cy="2129121"/>
            <a:chOff x="7291457" y="1370486"/>
            <a:chExt cx="3501126" cy="2838828"/>
          </a:xfrm>
        </p:grpSpPr>
        <p:sp>
          <p:nvSpPr>
            <p:cNvPr id="3" name="Rectangle: Rounded Corners 2">
              <a:extLst>
                <a:ext uri="{FF2B5EF4-FFF2-40B4-BE49-F238E27FC236}">
                  <a16:creationId xmlns:a16="http://schemas.microsoft.com/office/drawing/2014/main" id="{1E87E583-4731-4AC0-A517-593FBCCF2703}"/>
                </a:ext>
              </a:extLst>
            </p:cNvPr>
            <p:cNvSpPr/>
            <p:nvPr/>
          </p:nvSpPr>
          <p:spPr>
            <a:xfrm>
              <a:off x="7330719" y="1381956"/>
              <a:ext cx="3461864" cy="2827358"/>
            </a:xfrm>
            <a:prstGeom prst="roundRect">
              <a:avLst/>
            </a:prstGeom>
            <a:solidFill>
              <a:schemeClr val="accent1">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5763" indent="-385763" algn="just">
                <a:buAutoNum type="arabicPeriod"/>
              </a:pPr>
              <a:endParaRPr lang="en-US" b="1" dirty="0">
                <a:solidFill>
                  <a:schemeClr val="tx1"/>
                </a:solidFill>
                <a:latin typeface="Arial" panose="020B0604020202020204" pitchFamily="34" charset="0"/>
                <a:cs typeface="Arial" panose="020B0604020202020204" pitchFamily="34" charset="0"/>
              </a:endParaRPr>
            </a:p>
            <a:p>
              <a:pPr algn="just"/>
              <a:r>
                <a:rPr lang="en-US" sz="2000" b="1" dirty="0">
                  <a:solidFill>
                    <a:schemeClr val="tx1"/>
                  </a:solidFill>
                  <a:latin typeface="Arial" panose="020B0604020202020204" pitchFamily="34" charset="0"/>
                  <a:cs typeface="Arial" panose="020B0604020202020204" pitchFamily="34" charset="0"/>
                </a:rPr>
                <a:t>1. </a:t>
              </a:r>
              <a:r>
                <a:rPr lang="en-US" sz="2000" b="1" dirty="0" err="1">
                  <a:solidFill>
                    <a:schemeClr val="tx1"/>
                  </a:solidFill>
                  <a:latin typeface="Arial" panose="020B0604020202020204" pitchFamily="34" charset="0"/>
                  <a:cs typeface="Arial" panose="020B0604020202020204" pitchFamily="34" charset="0"/>
                </a:rPr>
                <a:t>Nguyên</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nhân</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gây</a:t>
              </a:r>
              <a:r>
                <a:rPr lang="en-US" sz="2000" b="1" dirty="0">
                  <a:solidFill>
                    <a:schemeClr val="tx1"/>
                  </a:solidFill>
                  <a:latin typeface="Arial" panose="020B0604020202020204" pitchFamily="34" charset="0"/>
                  <a:cs typeface="Arial" panose="020B0604020202020204" pitchFamily="34" charset="0"/>
                </a:rPr>
                <a:t> ra </a:t>
              </a:r>
              <a:r>
                <a:rPr lang="en-US" sz="2000" b="1" dirty="0" err="1">
                  <a:solidFill>
                    <a:schemeClr val="tx1"/>
                  </a:solidFill>
                  <a:latin typeface="Arial" panose="020B0604020202020204" pitchFamily="34" charset="0"/>
                  <a:cs typeface="Arial" panose="020B0604020202020204" pitchFamily="34" charset="0"/>
                </a:rPr>
                <a:t>lũ</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lụt</a:t>
              </a:r>
              <a:r>
                <a:rPr lang="en-US" sz="2000" b="1" dirty="0">
                  <a:solidFill>
                    <a:schemeClr val="tx1"/>
                  </a:solidFill>
                  <a:latin typeface="Arial" panose="020B0604020202020204" pitchFamily="34" charset="0"/>
                  <a:cs typeface="Arial" panose="020B0604020202020204" pitchFamily="34" charset="0"/>
                </a:rPr>
                <a:t> ở </a:t>
              </a:r>
              <a:r>
                <a:rPr lang="en-US" sz="2000" b="1" dirty="0" err="1">
                  <a:solidFill>
                    <a:schemeClr val="tx1"/>
                  </a:solidFill>
                  <a:latin typeface="Arial" panose="020B0604020202020204" pitchFamily="34" charset="0"/>
                  <a:cs typeface="Arial" panose="020B0604020202020204" pitchFamily="34" charset="0"/>
                </a:rPr>
                <a:t>Ấn</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Độ</a:t>
              </a:r>
              <a:r>
                <a:rPr lang="en-US" sz="2000" b="1" dirty="0">
                  <a:solidFill>
                    <a:schemeClr val="tx1"/>
                  </a:solidFill>
                  <a:latin typeface="Arial" panose="020B0604020202020204" pitchFamily="34" charset="0"/>
                  <a:cs typeface="Arial" panose="020B0604020202020204" pitchFamily="34" charset="0"/>
                </a:rPr>
                <a:t>?</a:t>
              </a:r>
            </a:p>
            <a:p>
              <a:pPr algn="just"/>
              <a:r>
                <a:rPr lang="en-US" sz="2000" b="1" dirty="0">
                  <a:solidFill>
                    <a:schemeClr val="tx1"/>
                  </a:solidFill>
                  <a:latin typeface="Arial" panose="020B0604020202020204" pitchFamily="34" charset="0"/>
                  <a:cs typeface="Arial" panose="020B0604020202020204" pitchFamily="34" charset="0"/>
                </a:rPr>
                <a:t>2. </a:t>
              </a:r>
              <a:r>
                <a:rPr lang="en-US" sz="2000" b="1" dirty="0" err="1">
                  <a:solidFill>
                    <a:schemeClr val="tx1"/>
                  </a:solidFill>
                  <a:latin typeface="Arial" panose="020B0604020202020204" pitchFamily="34" charset="0"/>
                  <a:cs typeface="Arial" panose="020B0604020202020204" pitchFamily="34" charset="0"/>
                </a:rPr>
                <a:t>Hậu</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quả</a:t>
              </a:r>
              <a:r>
                <a:rPr lang="en-US" sz="2000" b="1" dirty="0">
                  <a:solidFill>
                    <a:schemeClr val="tx1"/>
                  </a:solidFill>
                  <a:latin typeface="Arial" panose="020B0604020202020204" pitchFamily="34" charset="0"/>
                  <a:cs typeface="Arial" panose="020B0604020202020204" pitchFamily="34" charset="0"/>
                </a:rPr>
                <a:t>? </a:t>
              </a:r>
            </a:p>
            <a:p>
              <a:pPr algn="just"/>
              <a:r>
                <a:rPr lang="en-US" sz="2000" b="1" dirty="0">
                  <a:solidFill>
                    <a:schemeClr val="tx1"/>
                  </a:solidFill>
                  <a:latin typeface="Arial" panose="020B0604020202020204" pitchFamily="34" charset="0"/>
                  <a:cs typeface="Arial" panose="020B0604020202020204" pitchFamily="34" charset="0"/>
                </a:rPr>
                <a:t>2. </a:t>
              </a:r>
              <a:r>
                <a:rPr lang="en-US" sz="2000" b="1" dirty="0" err="1">
                  <a:solidFill>
                    <a:schemeClr val="tx1"/>
                  </a:solidFill>
                  <a:latin typeface="Arial" panose="020B0604020202020204" pitchFamily="34" charset="0"/>
                  <a:cs typeface="Arial" panose="020B0604020202020204" pitchFamily="34" charset="0"/>
                </a:rPr>
                <a:t>Đề</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xuất</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giải</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pháp</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khắc</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phục</a:t>
              </a:r>
              <a:r>
                <a:rPr lang="en-US" sz="2000" b="1" dirty="0">
                  <a:solidFill>
                    <a:schemeClr val="tx1"/>
                  </a:solidFill>
                  <a:latin typeface="Arial" panose="020B0604020202020204" pitchFamily="34" charset="0"/>
                  <a:cs typeface="Arial" panose="020B0604020202020204" pitchFamily="34" charset="0"/>
                </a:rPr>
                <a:t>?</a:t>
              </a:r>
            </a:p>
          </p:txBody>
        </p:sp>
        <p:grpSp>
          <p:nvGrpSpPr>
            <p:cNvPr id="4" name="Group 3">
              <a:extLst>
                <a:ext uri="{FF2B5EF4-FFF2-40B4-BE49-F238E27FC236}">
                  <a16:creationId xmlns:a16="http://schemas.microsoft.com/office/drawing/2014/main" id="{9AA2AE92-9116-459B-A3F7-FC55505A9ECF}"/>
                </a:ext>
              </a:extLst>
            </p:cNvPr>
            <p:cNvGrpSpPr/>
            <p:nvPr/>
          </p:nvGrpSpPr>
          <p:grpSpPr>
            <a:xfrm>
              <a:off x="7291457" y="1370486"/>
              <a:ext cx="3028704" cy="687615"/>
              <a:chOff x="7291457" y="1416030"/>
              <a:chExt cx="3028704" cy="687615"/>
            </a:xfrm>
          </p:grpSpPr>
          <p:sp>
            <p:nvSpPr>
              <p:cNvPr id="5" name="Lưu đồ: Điểm Kết Thúc 150">
                <a:extLst>
                  <a:ext uri="{FF2B5EF4-FFF2-40B4-BE49-F238E27FC236}">
                    <a16:creationId xmlns:a16="http://schemas.microsoft.com/office/drawing/2014/main" id="{9A455904-5FA3-4397-B904-4770E657AA9D}"/>
                  </a:ext>
                </a:extLst>
              </p:cNvPr>
              <p:cNvSpPr/>
              <p:nvPr/>
            </p:nvSpPr>
            <p:spPr>
              <a:xfrm>
                <a:off x="7963792" y="1495041"/>
                <a:ext cx="2356369" cy="529591"/>
              </a:xfrm>
              <a:prstGeom prst="flowChartTerminator">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Arial" panose="020B0604020202020204" pitchFamily="34" charset="0"/>
                    <a:cs typeface="Arial" panose="020B0604020202020204" pitchFamily="34" charset="0"/>
                  </a:rPr>
                  <a:t>Câu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hỏi</a:t>
                </a:r>
                <a:endParaRPr lang="en-US" sz="2400" dirty="0">
                  <a:latin typeface="Arial" panose="020B0604020202020204" pitchFamily="34" charset="0"/>
                  <a:cs typeface="Arial" panose="020B0604020202020204" pitchFamily="34" charset="0"/>
                </a:endParaRPr>
              </a:p>
            </p:txBody>
          </p:sp>
          <p:pic>
            <p:nvPicPr>
              <p:cNvPr id="6" name="Picture 2" descr="question mark icon png PNG image with transparent background | TOPpng">
                <a:extLst>
                  <a:ext uri="{FF2B5EF4-FFF2-40B4-BE49-F238E27FC236}">
                    <a16:creationId xmlns:a16="http://schemas.microsoft.com/office/drawing/2014/main" id="{B8765980-6472-47BE-8A9B-132BF5F752E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212" b="97672" l="1667" r="99048">
                            <a14:foregroundMark x1="3810" y1="47846" x2="3333" y2="44587"/>
                            <a14:foregroundMark x1="9048" y1="36205" x2="11310" y2="29569"/>
                            <a14:foregroundMark x1="13810" y1="24447" x2="13810" y2="24447"/>
                            <a14:foregroundMark x1="37500" y1="7916" x2="37500" y2="7916"/>
                            <a14:foregroundMark x1="42619" y1="6054" x2="42619" y2="6054"/>
                            <a14:foregroundMark x1="50119" y1="5588" x2="50119" y2="5588"/>
                            <a14:foregroundMark x1="52619" y1="5588" x2="52619" y2="5588"/>
                            <a14:foregroundMark x1="93095" y1="47497" x2="93095" y2="47497"/>
                            <a14:foregroundMark x1="95238" y1="52619" x2="95238" y2="53201"/>
                            <a14:foregroundMark x1="91310" y1="62631" x2="87262" y2="71711"/>
                            <a14:foregroundMark x1="87262" y1="71711" x2="87262" y2="71711"/>
                            <a14:foregroundMark x1="79762" y1="80675" x2="79762" y2="80675"/>
                            <a14:foregroundMark x1="74524" y1="84168" x2="74524" y2="84168"/>
                            <a14:foregroundMark x1="71548" y1="85681" x2="66667" y2="87893"/>
                            <a14:foregroundMark x1="63810" y1="88475" x2="63810" y2="88475"/>
                            <a14:foregroundMark x1="64405" y1="88941" x2="64405" y2="88941"/>
                            <a14:foregroundMark x1="65000" y1="89057" x2="65000" y2="89057"/>
                            <a14:foregroundMark x1="82262" y1="83935" x2="82262" y2="83935"/>
                            <a14:foregroundMark x1="82262" y1="83935" x2="81429" y2="83935"/>
                            <a14:foregroundMark x1="71310" y1="87660" x2="71310" y2="87660"/>
                            <a14:foregroundMark x1="69643" y1="90338" x2="69643" y2="90338"/>
                            <a14:foregroundMark x1="67976" y1="92782" x2="65833" y2="93597"/>
                            <a14:foregroundMark x1="64643" y1="94412" x2="60833" y2="95925"/>
                            <a14:foregroundMark x1="57857" y1="97555" x2="55357" y2="97672"/>
                            <a14:foregroundMark x1="55357" y1="97672" x2="55357" y2="97672"/>
                            <a14:foregroundMark x1="52500" y1="97555" x2="52500" y2="97555"/>
                            <a14:foregroundMark x1="99048" y1="52969" x2="99048" y2="52969"/>
                            <a14:foregroundMark x1="98571" y1="51804" x2="98571" y2="51804"/>
                            <a14:foregroundMark x1="51548" y1="2328" x2="51548" y2="2328"/>
                            <a14:foregroundMark x1="51548" y1="2328" x2="51548" y2="2328"/>
                            <a14:foregroundMark x1="1905" y1="56112" x2="1667" y2="55064"/>
                          </a14:backgroundRemoval>
                        </a14:imgEffect>
                      </a14:imgLayer>
                    </a14:imgProps>
                  </a:ext>
                  <a:ext uri="{28A0092B-C50C-407E-A947-70E740481C1C}">
                    <a14:useLocalDpi xmlns:a14="http://schemas.microsoft.com/office/drawing/2010/main" val="0"/>
                  </a:ext>
                </a:extLst>
              </a:blip>
              <a:srcRect/>
              <a:stretch>
                <a:fillRect/>
              </a:stretch>
            </p:blipFill>
            <p:spPr bwMode="auto">
              <a:xfrm>
                <a:off x="7291457" y="1416030"/>
                <a:ext cx="672335" cy="687615"/>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7" name="Picture 2" descr="Modern Tv Icon, TFT LED Wide Screen Smart Tv Icon. Monitor Icon Stock  Vector - Illustration of equipment, isolated: 122796492">
            <a:extLst>
              <a:ext uri="{FF2B5EF4-FFF2-40B4-BE49-F238E27FC236}">
                <a16:creationId xmlns:a16="http://schemas.microsoft.com/office/drawing/2014/main" id="{2BC3B1C0-5261-4C2A-8506-096E258F092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074" t="15449" r="3439" b="15344"/>
          <a:stretch/>
        </p:blipFill>
        <p:spPr bwMode="auto">
          <a:xfrm>
            <a:off x="2794431" y="670554"/>
            <a:ext cx="6349570" cy="4501169"/>
          </a:xfrm>
          <a:prstGeom prst="rect">
            <a:avLst/>
          </a:prstGeom>
          <a:noFill/>
          <a:extLst>
            <a:ext uri="{909E8E84-426E-40DD-AFC4-6F175D3DCCD1}">
              <a14:hiddenFill xmlns:a14="http://schemas.microsoft.com/office/drawing/2010/main">
                <a:solidFill>
                  <a:srgbClr val="FFFFFF"/>
                </a:solidFill>
              </a14:hiddenFill>
            </a:ext>
          </a:extLst>
        </p:spPr>
      </p:pic>
      <p:pic>
        <p:nvPicPr>
          <p:cNvPr id="8" name="Mưa lớn trút xuống kinh hoàng gây lũ lụt, lở đất ở miền Bắc Ấn Độ khiến hàng chục người thiệt mạng">
            <a:hlinkClick r:id="" action="ppaction://media"/>
            <a:extLst>
              <a:ext uri="{FF2B5EF4-FFF2-40B4-BE49-F238E27FC236}">
                <a16:creationId xmlns:a16="http://schemas.microsoft.com/office/drawing/2014/main" id="{7E9AE8C5-8057-41B7-9022-B8AF944F35D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034094" y="889944"/>
            <a:ext cx="5870243" cy="3363611"/>
          </a:xfrm>
          <a:prstGeom prst="rect">
            <a:avLst/>
          </a:prstGeom>
        </p:spPr>
      </p:pic>
      <p:sp>
        <p:nvSpPr>
          <p:cNvPr id="10" name="Rectangle: Rounded Corners 7">
            <a:extLst>
              <a:ext uri="{FF2B5EF4-FFF2-40B4-BE49-F238E27FC236}">
                <a16:creationId xmlns:a16="http://schemas.microsoft.com/office/drawing/2014/main" id="{3755B44E-787F-4E50-8FF1-6B8C42CBACBF}"/>
              </a:ext>
            </a:extLst>
          </p:cNvPr>
          <p:cNvSpPr/>
          <p:nvPr/>
        </p:nvSpPr>
        <p:spPr>
          <a:xfrm>
            <a:off x="-1" y="763353"/>
            <a:ext cx="2826122" cy="1796513"/>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b="1" dirty="0">
                <a:solidFill>
                  <a:schemeClr val="tx1"/>
                </a:solidFill>
                <a:latin typeface="Arial" panose="020B0604020202020204" pitchFamily="34" charset="0"/>
                <a:cs typeface="Arial" panose="020B0604020202020204" pitchFamily="34" charset="0"/>
              </a:rPr>
              <a:t>      </a:t>
            </a:r>
            <a:r>
              <a:rPr lang="vi-VN" sz="2400" dirty="0">
                <a:solidFill>
                  <a:schemeClr val="tx1"/>
                </a:solidFill>
                <a:latin typeface="Arial" panose="020B0604020202020204" pitchFamily="34" charset="0"/>
                <a:cs typeface="Arial" panose="020B0604020202020204" pitchFamily="34" charset="0"/>
              </a:rPr>
              <a:t>Hãy </a:t>
            </a:r>
            <a:r>
              <a:rPr lang="en-US" sz="2400" dirty="0" err="1">
                <a:solidFill>
                  <a:schemeClr val="tx1"/>
                </a:solidFill>
                <a:latin typeface="Arial" panose="020B0604020202020204" pitchFamily="34" charset="0"/>
                <a:cs typeface="Arial" panose="020B0604020202020204" pitchFamily="34" charset="0"/>
              </a:rPr>
              <a:t>vào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vai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là</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các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nhà</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lãnh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đạo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đất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nước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Ấn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Độ</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thảo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luận</a:t>
            </a:r>
            <a:r>
              <a:rPr lang="vi-VN" sz="2400" dirty="0">
                <a:solidFill>
                  <a:schemeClr val="tx1"/>
                </a:solidFill>
                <a:latin typeface="Arial" panose="020B0604020202020204" pitchFamily="34" charset="0"/>
                <a:cs typeface="Arial" panose="020B0604020202020204" pitchFamily="34" charset="0"/>
              </a:rPr>
              <a:t>: </a:t>
            </a:r>
            <a:endParaRPr lang="en-US" sz="2000" dirty="0">
              <a:solidFill>
                <a:schemeClr val="tx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53C9979-B3CD-4270-B03C-83CB449A58AF}"/>
              </a:ext>
            </a:extLst>
          </p:cNvPr>
          <p:cNvSpPr/>
          <p:nvPr/>
        </p:nvSpPr>
        <p:spPr>
          <a:xfrm>
            <a:off x="3866322" y="52633"/>
            <a:ext cx="5277678" cy="438653"/>
          </a:xfrm>
          <a:prstGeom prst="rect">
            <a:avLst/>
          </a:prstGeom>
          <a:noFill/>
          <a:ln>
            <a:no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vi-VN" sz="3200" b="1" dirty="0">
                <a:solidFill>
                  <a:srgbClr val="C00000"/>
                </a:solidFill>
                <a:latin typeface="Arial" panose="020B0604020202020204" pitchFamily="34" charset="0"/>
                <a:ea typeface="Arial Unicode MS" panose="020B0604020202020204" pitchFamily="34" charset="-128"/>
                <a:cs typeface="Arial" panose="020B0604020202020204" pitchFamily="34" charset="0"/>
              </a:rPr>
              <a:t>~~Nhà lãnh đạo tài ba~~</a:t>
            </a:r>
            <a:endParaRPr lang="en-US" sz="3200" b="1" dirty="0">
              <a:solidFill>
                <a:srgbClr val="C00000"/>
              </a:solidFill>
              <a:latin typeface="Arial" panose="020B0604020202020204" pitchFamily="34" charset="0"/>
              <a:ea typeface="Arial Unicode MS" panose="020B0604020202020204" pitchFamily="34" charset="-128"/>
              <a:cs typeface="Arial" panose="020B0604020202020204" pitchFamily="34" charset="0"/>
            </a:endParaRPr>
          </a:p>
        </p:txBody>
      </p:sp>
      <p:pic>
        <p:nvPicPr>
          <p:cNvPr id="12" name="Picture 2" descr="question mark icon png PNG image with transparent background | TOPpng">
            <a:extLst>
              <a:ext uri="{FF2B5EF4-FFF2-40B4-BE49-F238E27FC236}">
                <a16:creationId xmlns:a16="http://schemas.microsoft.com/office/drawing/2014/main" id="{5BF84C1A-0C35-4D32-9E3C-B584C0D6D17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212" b="97672" l="1667" r="99048">
                        <a14:foregroundMark x1="3810" y1="47846" x2="3333" y2="44587"/>
                        <a14:foregroundMark x1="9048" y1="36205" x2="11310" y2="29569"/>
                        <a14:foregroundMark x1="13810" y1="24447" x2="13810" y2="24447"/>
                        <a14:foregroundMark x1="37500" y1="7916" x2="37500" y2="7916"/>
                        <a14:foregroundMark x1="42619" y1="6054" x2="42619" y2="6054"/>
                        <a14:foregroundMark x1="50119" y1="5588" x2="50119" y2="5588"/>
                        <a14:foregroundMark x1="52619" y1="5588" x2="52619" y2="5588"/>
                        <a14:foregroundMark x1="93095" y1="47497" x2="93095" y2="47497"/>
                        <a14:foregroundMark x1="95238" y1="52619" x2="95238" y2="53201"/>
                        <a14:foregroundMark x1="91310" y1="62631" x2="87262" y2="71711"/>
                        <a14:foregroundMark x1="87262" y1="71711" x2="87262" y2="71711"/>
                        <a14:foregroundMark x1="79762" y1="80675" x2="79762" y2="80675"/>
                        <a14:foregroundMark x1="74524" y1="84168" x2="74524" y2="84168"/>
                        <a14:foregroundMark x1="71548" y1="85681" x2="66667" y2="87893"/>
                        <a14:foregroundMark x1="63810" y1="88475" x2="63810" y2="88475"/>
                        <a14:foregroundMark x1="64405" y1="88941" x2="64405" y2="88941"/>
                        <a14:foregroundMark x1="65000" y1="89057" x2="65000" y2="89057"/>
                        <a14:foregroundMark x1="82262" y1="83935" x2="82262" y2="83935"/>
                        <a14:foregroundMark x1="82262" y1="83935" x2="81429" y2="83935"/>
                        <a14:foregroundMark x1="71310" y1="87660" x2="71310" y2="87660"/>
                        <a14:foregroundMark x1="69643" y1="90338" x2="69643" y2="90338"/>
                        <a14:foregroundMark x1="67976" y1="92782" x2="65833" y2="93597"/>
                        <a14:foregroundMark x1="64643" y1="94412" x2="60833" y2="95925"/>
                        <a14:foregroundMark x1="57857" y1="97555" x2="55357" y2="97672"/>
                        <a14:foregroundMark x1="55357" y1="97672" x2="55357" y2="97672"/>
                        <a14:foregroundMark x1="52500" y1="97555" x2="52500" y2="97555"/>
                        <a14:foregroundMark x1="99048" y1="52969" x2="99048" y2="52969"/>
                        <a14:foregroundMark x1="98571" y1="51804" x2="98571" y2="51804"/>
                        <a14:foregroundMark x1="51548" y1="2328" x2="51548" y2="2328"/>
                        <a14:foregroundMark x1="51548" y1="2328" x2="51548" y2="2328"/>
                        <a14:foregroundMark x1="1905" y1="56112" x2="1667" y2="55064"/>
                      </a14:backgroundRemoval>
                    </a14:imgEffect>
                  </a14:imgLayer>
                </a14:imgProps>
              </a:ext>
              <a:ext uri="{28A0092B-C50C-407E-A947-70E740481C1C}">
                <a14:useLocalDpi xmlns:a14="http://schemas.microsoft.com/office/drawing/2010/main" val="0"/>
              </a:ext>
            </a:extLst>
          </a:blip>
          <a:srcRect/>
          <a:stretch>
            <a:fillRect/>
          </a:stretch>
        </p:blipFill>
        <p:spPr bwMode="auto">
          <a:xfrm>
            <a:off x="0" y="733852"/>
            <a:ext cx="542711" cy="515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51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4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57F3FB72-8CAC-4FAE-A669-F0AE74CE8385}"/>
              </a:ext>
            </a:extLst>
          </p:cNvPr>
          <p:cNvGrpSpPr/>
          <p:nvPr/>
        </p:nvGrpSpPr>
        <p:grpSpPr>
          <a:xfrm>
            <a:off x="4628692" y="622280"/>
            <a:ext cx="4542535" cy="4198599"/>
            <a:chOff x="3352799" y="465366"/>
            <a:chExt cx="5879646" cy="6392634"/>
          </a:xfrm>
        </p:grpSpPr>
        <p:grpSp>
          <p:nvGrpSpPr>
            <p:cNvPr id="23" name="Group 22">
              <a:extLst>
                <a:ext uri="{FF2B5EF4-FFF2-40B4-BE49-F238E27FC236}">
                  <a16:creationId xmlns:a16="http://schemas.microsoft.com/office/drawing/2014/main" id="{C8F3608E-98A6-4076-8F2F-9800BDE3F962}"/>
                </a:ext>
              </a:extLst>
            </p:cNvPr>
            <p:cNvGrpSpPr/>
            <p:nvPr/>
          </p:nvGrpSpPr>
          <p:grpSpPr>
            <a:xfrm>
              <a:off x="3352799" y="465366"/>
              <a:ext cx="5879646" cy="6392634"/>
              <a:chOff x="4533899" y="721180"/>
              <a:chExt cx="4656364" cy="5603420"/>
            </a:xfrm>
          </p:grpSpPr>
          <p:pic>
            <p:nvPicPr>
              <p:cNvPr id="25" name="Picture 24" descr="33">
                <a:extLst>
                  <a:ext uri="{FF2B5EF4-FFF2-40B4-BE49-F238E27FC236}">
                    <a16:creationId xmlns:a16="http://schemas.microsoft.com/office/drawing/2014/main" id="{CC4C2337-3EAD-479F-A99C-1145292CE48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3899" y="721180"/>
                <a:ext cx="4656364" cy="5603420"/>
              </a:xfrm>
              <a:prstGeom prst="rect">
                <a:avLst/>
              </a:prstGeom>
              <a:noFill/>
              <a:ln w="38100">
                <a:solidFill>
                  <a:srgbClr val="0033CC"/>
                </a:solidFill>
                <a:miter lim="800000"/>
                <a:headEnd/>
                <a:tailEnd/>
              </a:ln>
              <a:extLst>
                <a:ext uri="{909E8E84-426E-40DD-AFC4-6F175D3DCCD1}">
                  <a14:hiddenFill xmlns:a14="http://schemas.microsoft.com/office/drawing/2010/main">
                    <a:solidFill>
                      <a:srgbClr val="FFFFFF"/>
                    </a:solidFill>
                  </a14:hiddenFill>
                </a:ext>
              </a:extLst>
            </p:spPr>
          </p:pic>
          <p:sp>
            <p:nvSpPr>
              <p:cNvPr id="26" name="Freeform 6">
                <a:extLst>
                  <a:ext uri="{FF2B5EF4-FFF2-40B4-BE49-F238E27FC236}">
                    <a16:creationId xmlns:a16="http://schemas.microsoft.com/office/drawing/2014/main" id="{B283FC5F-7BF2-4EA4-82BF-6C903EEA62D1}"/>
                  </a:ext>
                </a:extLst>
              </p:cNvPr>
              <p:cNvSpPr>
                <a:spLocks/>
              </p:cNvSpPr>
              <p:nvPr/>
            </p:nvSpPr>
            <p:spPr bwMode="auto">
              <a:xfrm>
                <a:off x="6621464" y="2113191"/>
                <a:ext cx="1333500" cy="1409699"/>
              </a:xfrm>
              <a:custGeom>
                <a:avLst/>
                <a:gdLst>
                  <a:gd name="T0" fmla="*/ 144 w 840"/>
                  <a:gd name="T1" fmla="*/ 0 h 888"/>
                  <a:gd name="T2" fmla="*/ 56 w 840"/>
                  <a:gd name="T3" fmla="*/ 40 h 888"/>
                  <a:gd name="T4" fmla="*/ 8 w 840"/>
                  <a:gd name="T5" fmla="*/ 64 h 888"/>
                  <a:gd name="T6" fmla="*/ 0 w 840"/>
                  <a:gd name="T7" fmla="*/ 96 h 888"/>
                  <a:gd name="T8" fmla="*/ 88 w 840"/>
                  <a:gd name="T9" fmla="*/ 296 h 888"/>
                  <a:gd name="T10" fmla="*/ 192 w 840"/>
                  <a:gd name="T11" fmla="*/ 448 h 888"/>
                  <a:gd name="T12" fmla="*/ 304 w 840"/>
                  <a:gd name="T13" fmla="*/ 512 h 888"/>
                  <a:gd name="T14" fmla="*/ 288 w 840"/>
                  <a:gd name="T15" fmla="*/ 480 h 888"/>
                  <a:gd name="T16" fmla="*/ 304 w 840"/>
                  <a:gd name="T17" fmla="*/ 520 h 888"/>
                  <a:gd name="T18" fmla="*/ 376 w 840"/>
                  <a:gd name="T19" fmla="*/ 552 h 888"/>
                  <a:gd name="T20" fmla="*/ 448 w 840"/>
                  <a:gd name="T21" fmla="*/ 520 h 888"/>
                  <a:gd name="T22" fmla="*/ 712 w 840"/>
                  <a:gd name="T23" fmla="*/ 584 h 888"/>
                  <a:gd name="T24" fmla="*/ 752 w 840"/>
                  <a:gd name="T25" fmla="*/ 640 h 888"/>
                  <a:gd name="T26" fmla="*/ 760 w 840"/>
                  <a:gd name="T27" fmla="*/ 664 h 888"/>
                  <a:gd name="T28" fmla="*/ 840 w 840"/>
                  <a:gd name="T29" fmla="*/ 88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0" h="888">
                    <a:moveTo>
                      <a:pt x="144" y="0"/>
                    </a:moveTo>
                    <a:cubicBezTo>
                      <a:pt x="37" y="27"/>
                      <a:pt x="84" y="0"/>
                      <a:pt x="56" y="40"/>
                    </a:cubicBezTo>
                    <a:cubicBezTo>
                      <a:pt x="40" y="48"/>
                      <a:pt x="9" y="9"/>
                      <a:pt x="8" y="64"/>
                    </a:cubicBezTo>
                    <a:cubicBezTo>
                      <a:pt x="5" y="75"/>
                      <a:pt x="1" y="91"/>
                      <a:pt x="0" y="96"/>
                    </a:cubicBezTo>
                    <a:cubicBezTo>
                      <a:pt x="9" y="166"/>
                      <a:pt x="20" y="262"/>
                      <a:pt x="88" y="296"/>
                    </a:cubicBezTo>
                    <a:cubicBezTo>
                      <a:pt x="124" y="351"/>
                      <a:pt x="111" y="404"/>
                      <a:pt x="192" y="448"/>
                    </a:cubicBezTo>
                    <a:cubicBezTo>
                      <a:pt x="228" y="469"/>
                      <a:pt x="253" y="493"/>
                      <a:pt x="304" y="512"/>
                    </a:cubicBezTo>
                    <a:cubicBezTo>
                      <a:pt x="299" y="501"/>
                      <a:pt x="288" y="468"/>
                      <a:pt x="288" y="480"/>
                    </a:cubicBezTo>
                    <a:cubicBezTo>
                      <a:pt x="288" y="494"/>
                      <a:pt x="295" y="509"/>
                      <a:pt x="304" y="520"/>
                    </a:cubicBezTo>
                    <a:cubicBezTo>
                      <a:pt x="310" y="527"/>
                      <a:pt x="372" y="550"/>
                      <a:pt x="376" y="552"/>
                    </a:cubicBezTo>
                    <a:cubicBezTo>
                      <a:pt x="400" y="541"/>
                      <a:pt x="422" y="522"/>
                      <a:pt x="448" y="520"/>
                    </a:cubicBezTo>
                    <a:cubicBezTo>
                      <a:pt x="568" y="511"/>
                      <a:pt x="611" y="559"/>
                      <a:pt x="712" y="584"/>
                    </a:cubicBezTo>
                    <a:cubicBezTo>
                      <a:pt x="757" y="696"/>
                      <a:pt x="699" y="574"/>
                      <a:pt x="752" y="640"/>
                    </a:cubicBezTo>
                    <a:cubicBezTo>
                      <a:pt x="757" y="647"/>
                      <a:pt x="756" y="656"/>
                      <a:pt x="760" y="664"/>
                    </a:cubicBezTo>
                    <a:cubicBezTo>
                      <a:pt x="794" y="732"/>
                      <a:pt x="840" y="809"/>
                      <a:pt x="840" y="888"/>
                    </a:cubicBezTo>
                  </a:path>
                </a:pathLst>
              </a:custGeom>
              <a:noFill/>
              <a:ln w="38100" cmpd="sng">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endParaRPr lang="en-US" sz="1350">
                  <a:solidFill>
                    <a:prstClr val="black"/>
                  </a:solidFill>
                  <a:latin typeface="Calibri"/>
                  <a:ea typeface="ＭＳ Ｐゴシック"/>
                </a:endParaRPr>
              </a:p>
            </p:txBody>
          </p:sp>
          <p:sp>
            <p:nvSpPr>
              <p:cNvPr id="27" name="Freeform 7">
                <a:extLst>
                  <a:ext uri="{FF2B5EF4-FFF2-40B4-BE49-F238E27FC236}">
                    <a16:creationId xmlns:a16="http://schemas.microsoft.com/office/drawing/2014/main" id="{A1273EE9-1F99-4DA7-A99E-01580E57BFC3}"/>
                  </a:ext>
                </a:extLst>
              </p:cNvPr>
              <p:cNvSpPr>
                <a:spLocks/>
              </p:cNvSpPr>
              <p:nvPr/>
            </p:nvSpPr>
            <p:spPr bwMode="auto">
              <a:xfrm>
                <a:off x="6569299" y="2543062"/>
                <a:ext cx="663575" cy="598488"/>
              </a:xfrm>
              <a:custGeom>
                <a:avLst/>
                <a:gdLst>
                  <a:gd name="T0" fmla="*/ 11 w 418"/>
                  <a:gd name="T1" fmla="*/ 0 h 377"/>
                  <a:gd name="T2" fmla="*/ 35 w 418"/>
                  <a:gd name="T3" fmla="*/ 120 h 377"/>
                  <a:gd name="T4" fmla="*/ 67 w 418"/>
                  <a:gd name="T5" fmla="*/ 176 h 377"/>
                  <a:gd name="T6" fmla="*/ 131 w 418"/>
                  <a:gd name="T7" fmla="*/ 264 h 377"/>
                  <a:gd name="T8" fmla="*/ 179 w 418"/>
                  <a:gd name="T9" fmla="*/ 312 h 377"/>
                  <a:gd name="T10" fmla="*/ 235 w 418"/>
                  <a:gd name="T11" fmla="*/ 344 h 377"/>
                  <a:gd name="T12" fmla="*/ 323 w 418"/>
                  <a:gd name="T13" fmla="*/ 376 h 377"/>
                  <a:gd name="T14" fmla="*/ 347 w 418"/>
                  <a:gd name="T15" fmla="*/ 336 h 377"/>
                  <a:gd name="T16" fmla="*/ 411 w 418"/>
                  <a:gd name="T17" fmla="*/ 28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8" h="377">
                    <a:moveTo>
                      <a:pt x="11" y="0"/>
                    </a:moveTo>
                    <a:cubicBezTo>
                      <a:pt x="0" y="42"/>
                      <a:pt x="10" y="83"/>
                      <a:pt x="35" y="120"/>
                    </a:cubicBezTo>
                    <a:cubicBezTo>
                      <a:pt x="52" y="204"/>
                      <a:pt x="27" y="128"/>
                      <a:pt x="67" y="176"/>
                    </a:cubicBezTo>
                    <a:cubicBezTo>
                      <a:pt x="102" y="218"/>
                      <a:pt x="69" y="233"/>
                      <a:pt x="131" y="264"/>
                    </a:cubicBezTo>
                    <a:cubicBezTo>
                      <a:pt x="165" y="331"/>
                      <a:pt x="124" y="266"/>
                      <a:pt x="179" y="312"/>
                    </a:cubicBezTo>
                    <a:cubicBezTo>
                      <a:pt x="227" y="352"/>
                      <a:pt x="151" y="327"/>
                      <a:pt x="235" y="344"/>
                    </a:cubicBezTo>
                    <a:cubicBezTo>
                      <a:pt x="264" y="363"/>
                      <a:pt x="296" y="377"/>
                      <a:pt x="323" y="376"/>
                    </a:cubicBezTo>
                    <a:cubicBezTo>
                      <a:pt x="331" y="363"/>
                      <a:pt x="334" y="345"/>
                      <a:pt x="347" y="336"/>
                    </a:cubicBezTo>
                    <a:cubicBezTo>
                      <a:pt x="418" y="284"/>
                      <a:pt x="411" y="344"/>
                      <a:pt x="411" y="288"/>
                    </a:cubicBezTo>
                  </a:path>
                </a:pathLst>
              </a:custGeom>
              <a:noFill/>
              <a:ln w="38100" cmpd="sng">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endParaRPr lang="en-US" sz="1350">
                  <a:solidFill>
                    <a:prstClr val="black"/>
                  </a:solidFill>
                  <a:latin typeface="Calibri"/>
                  <a:ea typeface="ＭＳ Ｐゴシック"/>
                </a:endParaRPr>
              </a:p>
            </p:txBody>
          </p:sp>
          <p:sp>
            <p:nvSpPr>
              <p:cNvPr id="28" name="Freeform 8">
                <a:extLst>
                  <a:ext uri="{FF2B5EF4-FFF2-40B4-BE49-F238E27FC236}">
                    <a16:creationId xmlns:a16="http://schemas.microsoft.com/office/drawing/2014/main" id="{4D8DE5F2-E468-474A-8D8A-6907113175B6}"/>
                  </a:ext>
                </a:extLst>
              </p:cNvPr>
              <p:cNvSpPr>
                <a:spLocks/>
              </p:cNvSpPr>
              <p:nvPr/>
            </p:nvSpPr>
            <p:spPr bwMode="auto">
              <a:xfrm>
                <a:off x="5267441" y="1312749"/>
                <a:ext cx="1828800" cy="1828800"/>
              </a:xfrm>
              <a:custGeom>
                <a:avLst/>
                <a:gdLst>
                  <a:gd name="T0" fmla="*/ 1152 w 1152"/>
                  <a:gd name="T1" fmla="*/ 456 h 1152"/>
                  <a:gd name="T2" fmla="*/ 1104 w 1152"/>
                  <a:gd name="T3" fmla="*/ 432 h 1152"/>
                  <a:gd name="T4" fmla="*/ 1080 w 1152"/>
                  <a:gd name="T5" fmla="*/ 336 h 1152"/>
                  <a:gd name="T6" fmla="*/ 936 w 1152"/>
                  <a:gd name="T7" fmla="*/ 312 h 1152"/>
                  <a:gd name="T8" fmla="*/ 768 w 1152"/>
                  <a:gd name="T9" fmla="*/ 144 h 1152"/>
                  <a:gd name="T10" fmla="*/ 720 w 1152"/>
                  <a:gd name="T11" fmla="*/ 96 h 1152"/>
                  <a:gd name="T12" fmla="*/ 696 w 1152"/>
                  <a:gd name="T13" fmla="*/ 48 h 1152"/>
                  <a:gd name="T14" fmla="*/ 648 w 1152"/>
                  <a:gd name="T15" fmla="*/ 0 h 1152"/>
                  <a:gd name="T16" fmla="*/ 616 w 1152"/>
                  <a:gd name="T17" fmla="*/ 24 h 1152"/>
                  <a:gd name="T18" fmla="*/ 592 w 1152"/>
                  <a:gd name="T19" fmla="*/ 48 h 1152"/>
                  <a:gd name="T20" fmla="*/ 568 w 1152"/>
                  <a:gd name="T21" fmla="*/ 24 h 1152"/>
                  <a:gd name="T22" fmla="*/ 488 w 1152"/>
                  <a:gd name="T23" fmla="*/ 72 h 1152"/>
                  <a:gd name="T24" fmla="*/ 432 w 1152"/>
                  <a:gd name="T25" fmla="*/ 208 h 1152"/>
                  <a:gd name="T26" fmla="*/ 384 w 1152"/>
                  <a:gd name="T27" fmla="*/ 264 h 1152"/>
                  <a:gd name="T28" fmla="*/ 376 w 1152"/>
                  <a:gd name="T29" fmla="*/ 320 h 1152"/>
                  <a:gd name="T30" fmla="*/ 296 w 1152"/>
                  <a:gd name="T31" fmla="*/ 632 h 1152"/>
                  <a:gd name="T32" fmla="*/ 264 w 1152"/>
                  <a:gd name="T33" fmla="*/ 680 h 1152"/>
                  <a:gd name="T34" fmla="*/ 216 w 1152"/>
                  <a:gd name="T35" fmla="*/ 712 h 1152"/>
                  <a:gd name="T36" fmla="*/ 120 w 1152"/>
                  <a:gd name="T37" fmla="*/ 784 h 1152"/>
                  <a:gd name="T38" fmla="*/ 72 w 1152"/>
                  <a:gd name="T39" fmla="*/ 800 h 1152"/>
                  <a:gd name="T40" fmla="*/ 96 w 1152"/>
                  <a:gd name="T41" fmla="*/ 984 h 1152"/>
                  <a:gd name="T42" fmla="*/ 72 w 1152"/>
                  <a:gd name="T43" fmla="*/ 1032 h 1152"/>
                  <a:gd name="T44" fmla="*/ 48 w 1152"/>
                  <a:gd name="T45" fmla="*/ 1096 h 1152"/>
                  <a:gd name="T46" fmla="*/ 24 w 1152"/>
                  <a:gd name="T47" fmla="*/ 1136 h 1152"/>
                  <a:gd name="T48" fmla="*/ 0 w 1152"/>
                  <a:gd name="T49" fmla="*/ 1152 h 1152"/>
                  <a:gd name="T50" fmla="*/ 48 w 1152"/>
                  <a:gd name="T51" fmla="*/ 1128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52" h="1152">
                    <a:moveTo>
                      <a:pt x="1152" y="456"/>
                    </a:moveTo>
                    <a:cubicBezTo>
                      <a:pt x="1136" y="448"/>
                      <a:pt x="1113" y="447"/>
                      <a:pt x="1104" y="432"/>
                    </a:cubicBezTo>
                    <a:cubicBezTo>
                      <a:pt x="1087" y="404"/>
                      <a:pt x="1107" y="355"/>
                      <a:pt x="1080" y="336"/>
                    </a:cubicBezTo>
                    <a:cubicBezTo>
                      <a:pt x="1040" y="308"/>
                      <a:pt x="984" y="320"/>
                      <a:pt x="936" y="312"/>
                    </a:cubicBezTo>
                    <a:cubicBezTo>
                      <a:pt x="904" y="247"/>
                      <a:pt x="841" y="168"/>
                      <a:pt x="768" y="144"/>
                    </a:cubicBezTo>
                    <a:cubicBezTo>
                      <a:pt x="752" y="128"/>
                      <a:pt x="730" y="116"/>
                      <a:pt x="720" y="96"/>
                    </a:cubicBezTo>
                    <a:cubicBezTo>
                      <a:pt x="712" y="80"/>
                      <a:pt x="707" y="62"/>
                      <a:pt x="696" y="48"/>
                    </a:cubicBezTo>
                    <a:cubicBezTo>
                      <a:pt x="682" y="30"/>
                      <a:pt x="648" y="0"/>
                      <a:pt x="648" y="0"/>
                    </a:cubicBezTo>
                    <a:cubicBezTo>
                      <a:pt x="637" y="8"/>
                      <a:pt x="626" y="15"/>
                      <a:pt x="616" y="24"/>
                    </a:cubicBezTo>
                    <a:cubicBezTo>
                      <a:pt x="607" y="31"/>
                      <a:pt x="603" y="48"/>
                      <a:pt x="592" y="48"/>
                    </a:cubicBezTo>
                    <a:cubicBezTo>
                      <a:pt x="581" y="48"/>
                      <a:pt x="576" y="32"/>
                      <a:pt x="568" y="24"/>
                    </a:cubicBezTo>
                    <a:cubicBezTo>
                      <a:pt x="538" y="34"/>
                      <a:pt x="503" y="38"/>
                      <a:pt x="488" y="72"/>
                    </a:cubicBezTo>
                    <a:cubicBezTo>
                      <a:pt x="418" y="230"/>
                      <a:pt x="425" y="184"/>
                      <a:pt x="432" y="208"/>
                    </a:cubicBezTo>
                    <a:cubicBezTo>
                      <a:pt x="416" y="227"/>
                      <a:pt x="392" y="241"/>
                      <a:pt x="384" y="264"/>
                    </a:cubicBezTo>
                    <a:cubicBezTo>
                      <a:pt x="357" y="344"/>
                      <a:pt x="443" y="275"/>
                      <a:pt x="376" y="320"/>
                    </a:cubicBezTo>
                    <a:cubicBezTo>
                      <a:pt x="313" y="431"/>
                      <a:pt x="329" y="503"/>
                      <a:pt x="296" y="632"/>
                    </a:cubicBezTo>
                    <a:cubicBezTo>
                      <a:pt x="291" y="651"/>
                      <a:pt x="278" y="666"/>
                      <a:pt x="264" y="680"/>
                    </a:cubicBezTo>
                    <a:cubicBezTo>
                      <a:pt x="250" y="694"/>
                      <a:pt x="216" y="712"/>
                      <a:pt x="216" y="712"/>
                    </a:cubicBezTo>
                    <a:cubicBezTo>
                      <a:pt x="185" y="763"/>
                      <a:pt x="177" y="765"/>
                      <a:pt x="120" y="784"/>
                    </a:cubicBezTo>
                    <a:cubicBezTo>
                      <a:pt x="104" y="789"/>
                      <a:pt x="72" y="800"/>
                      <a:pt x="72" y="800"/>
                    </a:cubicBezTo>
                    <a:cubicBezTo>
                      <a:pt x="80" y="861"/>
                      <a:pt x="96" y="922"/>
                      <a:pt x="96" y="984"/>
                    </a:cubicBezTo>
                    <a:cubicBezTo>
                      <a:pt x="96" y="1002"/>
                      <a:pt x="79" y="1016"/>
                      <a:pt x="72" y="1032"/>
                    </a:cubicBezTo>
                    <a:cubicBezTo>
                      <a:pt x="63" y="1053"/>
                      <a:pt x="58" y="1075"/>
                      <a:pt x="48" y="1096"/>
                    </a:cubicBezTo>
                    <a:cubicBezTo>
                      <a:pt x="41" y="1110"/>
                      <a:pt x="34" y="1124"/>
                      <a:pt x="24" y="1136"/>
                    </a:cubicBezTo>
                    <a:cubicBezTo>
                      <a:pt x="18" y="1143"/>
                      <a:pt x="0" y="1152"/>
                      <a:pt x="0" y="1152"/>
                    </a:cubicBezTo>
                    <a:lnTo>
                      <a:pt x="48" y="1128"/>
                    </a:lnTo>
                  </a:path>
                </a:pathLst>
              </a:custGeom>
              <a:noFill/>
              <a:ln w="38100" cmpd="sng">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endParaRPr lang="en-US" sz="1350">
                  <a:solidFill>
                    <a:prstClr val="black"/>
                  </a:solidFill>
                  <a:latin typeface="Calibri"/>
                  <a:ea typeface="ＭＳ Ｐゴシック"/>
                </a:endParaRPr>
              </a:p>
            </p:txBody>
          </p:sp>
          <p:sp>
            <p:nvSpPr>
              <p:cNvPr id="29" name="Rectangle 10">
                <a:extLst>
                  <a:ext uri="{FF2B5EF4-FFF2-40B4-BE49-F238E27FC236}">
                    <a16:creationId xmlns:a16="http://schemas.microsoft.com/office/drawing/2014/main" id="{C4DF85BC-8951-4BB5-B47F-E8F16AC9A4B8}"/>
                  </a:ext>
                </a:extLst>
              </p:cNvPr>
              <p:cNvSpPr>
                <a:spLocks noChangeArrowheads="1"/>
              </p:cNvSpPr>
              <p:nvPr/>
            </p:nvSpPr>
            <p:spPr bwMode="auto">
              <a:xfrm rot="18898601">
                <a:off x="5105400" y="2209800"/>
                <a:ext cx="533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r>
                  <a:rPr lang="en-US" sz="1350" b="1" dirty="0">
                    <a:solidFill>
                      <a:prstClr val="white"/>
                    </a:solidFill>
                    <a:latin typeface="Calibri"/>
                    <a:ea typeface="ＭＳ Ｐゴシック"/>
                  </a:rPr>
                  <a:t>S. </a:t>
                </a:r>
                <a:r>
                  <a:rPr lang="en-US" sz="1350" b="1" dirty="0" err="1">
                    <a:solidFill>
                      <a:prstClr val="white"/>
                    </a:solidFill>
                    <a:latin typeface="Calibri"/>
                    <a:ea typeface="ＭＳ Ｐゴシック"/>
                  </a:rPr>
                  <a:t>Ấn</a:t>
                </a:r>
                <a:endParaRPr lang="en-US" sz="1350" b="1" dirty="0">
                  <a:solidFill>
                    <a:prstClr val="white"/>
                  </a:solidFill>
                  <a:latin typeface="Calibri"/>
                  <a:ea typeface="ＭＳ Ｐゴシック"/>
                </a:endParaRPr>
              </a:p>
            </p:txBody>
          </p:sp>
          <p:sp>
            <p:nvSpPr>
              <p:cNvPr id="30" name="Rectangle 11">
                <a:extLst>
                  <a:ext uri="{FF2B5EF4-FFF2-40B4-BE49-F238E27FC236}">
                    <a16:creationId xmlns:a16="http://schemas.microsoft.com/office/drawing/2014/main" id="{E33228CE-4045-48BC-9F83-9036EEB5EA00}"/>
                  </a:ext>
                </a:extLst>
              </p:cNvPr>
              <p:cNvSpPr>
                <a:spLocks noChangeArrowheads="1"/>
              </p:cNvSpPr>
              <p:nvPr/>
            </p:nvSpPr>
            <p:spPr bwMode="auto">
              <a:xfrm rot="456650">
                <a:off x="7109269" y="2758616"/>
                <a:ext cx="481921" cy="337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r>
                  <a:rPr lang="en-US" sz="1200" b="1" dirty="0">
                    <a:solidFill>
                      <a:prstClr val="white"/>
                    </a:solidFill>
                    <a:latin typeface="Arial Unicode MS" pitchFamily="34" charset="-128"/>
                    <a:ea typeface="Arial Unicode MS" pitchFamily="34" charset="-128"/>
                    <a:cs typeface="Arial Unicode MS" pitchFamily="34" charset="-128"/>
                  </a:rPr>
                  <a:t>S. </a:t>
                </a:r>
                <a:r>
                  <a:rPr lang="en-US" sz="1200" b="1" dirty="0" err="1">
                    <a:solidFill>
                      <a:prstClr val="white"/>
                    </a:solidFill>
                    <a:latin typeface="Arial Unicode MS" pitchFamily="34" charset="-128"/>
                    <a:ea typeface="Arial Unicode MS" pitchFamily="34" charset="-128"/>
                    <a:cs typeface="Arial Unicode MS" pitchFamily="34" charset="-128"/>
                  </a:rPr>
                  <a:t>Hằng</a:t>
                </a:r>
                <a:endParaRPr lang="en-US" sz="1200" b="1" dirty="0">
                  <a:solidFill>
                    <a:prstClr val="white"/>
                  </a:solidFill>
                  <a:latin typeface="Arial Unicode MS" pitchFamily="34" charset="-128"/>
                  <a:ea typeface="Arial Unicode MS" pitchFamily="34" charset="-128"/>
                  <a:cs typeface="Arial Unicode MS" pitchFamily="34" charset="-128"/>
                </a:endParaRPr>
              </a:p>
            </p:txBody>
          </p:sp>
          <p:sp>
            <p:nvSpPr>
              <p:cNvPr id="31" name="Freeform 14">
                <a:extLst>
                  <a:ext uri="{FF2B5EF4-FFF2-40B4-BE49-F238E27FC236}">
                    <a16:creationId xmlns:a16="http://schemas.microsoft.com/office/drawing/2014/main" id="{33543B8B-749C-4300-AB56-0966807E8D6F}"/>
                  </a:ext>
                </a:extLst>
              </p:cNvPr>
              <p:cNvSpPr>
                <a:spLocks/>
              </p:cNvSpPr>
              <p:nvPr/>
            </p:nvSpPr>
            <p:spPr bwMode="auto">
              <a:xfrm>
                <a:off x="8078558" y="2202090"/>
                <a:ext cx="739775" cy="1320800"/>
              </a:xfrm>
              <a:custGeom>
                <a:avLst/>
                <a:gdLst>
                  <a:gd name="T0" fmla="*/ 453 w 466"/>
                  <a:gd name="T1" fmla="*/ 0 h 832"/>
                  <a:gd name="T2" fmla="*/ 381 w 466"/>
                  <a:gd name="T3" fmla="*/ 80 h 832"/>
                  <a:gd name="T4" fmla="*/ 453 w 466"/>
                  <a:gd name="T5" fmla="*/ 208 h 832"/>
                  <a:gd name="T6" fmla="*/ 437 w 466"/>
                  <a:gd name="T7" fmla="*/ 288 h 832"/>
                  <a:gd name="T8" fmla="*/ 421 w 466"/>
                  <a:gd name="T9" fmla="*/ 336 h 832"/>
                  <a:gd name="T10" fmla="*/ 245 w 466"/>
                  <a:gd name="T11" fmla="*/ 376 h 832"/>
                  <a:gd name="T12" fmla="*/ 173 w 466"/>
                  <a:gd name="T13" fmla="*/ 400 h 832"/>
                  <a:gd name="T14" fmla="*/ 149 w 466"/>
                  <a:gd name="T15" fmla="*/ 416 h 832"/>
                  <a:gd name="T16" fmla="*/ 53 w 466"/>
                  <a:gd name="T17" fmla="*/ 432 h 832"/>
                  <a:gd name="T18" fmla="*/ 37 w 466"/>
                  <a:gd name="T19" fmla="*/ 664 h 832"/>
                  <a:gd name="T20" fmla="*/ 69 w 466"/>
                  <a:gd name="T21" fmla="*/ 720 h 832"/>
                  <a:gd name="T22" fmla="*/ 69 w 466"/>
                  <a:gd name="T23" fmla="*/ 832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6" h="832">
                    <a:moveTo>
                      <a:pt x="453" y="0"/>
                    </a:moveTo>
                    <a:cubicBezTo>
                      <a:pt x="422" y="31"/>
                      <a:pt x="404" y="41"/>
                      <a:pt x="381" y="80"/>
                    </a:cubicBezTo>
                    <a:cubicBezTo>
                      <a:pt x="398" y="149"/>
                      <a:pt x="399" y="165"/>
                      <a:pt x="453" y="208"/>
                    </a:cubicBezTo>
                    <a:cubicBezTo>
                      <a:pt x="466" y="262"/>
                      <a:pt x="464" y="223"/>
                      <a:pt x="437" y="288"/>
                    </a:cubicBezTo>
                    <a:cubicBezTo>
                      <a:pt x="431" y="304"/>
                      <a:pt x="431" y="323"/>
                      <a:pt x="421" y="336"/>
                    </a:cubicBezTo>
                    <a:cubicBezTo>
                      <a:pt x="398" y="366"/>
                      <a:pt x="279" y="372"/>
                      <a:pt x="245" y="376"/>
                    </a:cubicBezTo>
                    <a:cubicBezTo>
                      <a:pt x="221" y="384"/>
                      <a:pt x="194" y="386"/>
                      <a:pt x="173" y="400"/>
                    </a:cubicBezTo>
                    <a:cubicBezTo>
                      <a:pt x="165" y="405"/>
                      <a:pt x="158" y="413"/>
                      <a:pt x="149" y="416"/>
                    </a:cubicBezTo>
                    <a:cubicBezTo>
                      <a:pt x="118" y="425"/>
                      <a:pt x="84" y="424"/>
                      <a:pt x="53" y="432"/>
                    </a:cubicBezTo>
                    <a:cubicBezTo>
                      <a:pt x="0" y="538"/>
                      <a:pt x="8" y="493"/>
                      <a:pt x="37" y="664"/>
                    </a:cubicBezTo>
                    <a:cubicBezTo>
                      <a:pt x="55" y="774"/>
                      <a:pt x="54" y="585"/>
                      <a:pt x="69" y="720"/>
                    </a:cubicBezTo>
                    <a:cubicBezTo>
                      <a:pt x="73" y="757"/>
                      <a:pt x="69" y="795"/>
                      <a:pt x="69" y="832"/>
                    </a:cubicBezTo>
                  </a:path>
                </a:pathLst>
              </a:custGeom>
              <a:noFill/>
              <a:ln w="38100" cmpd="sng">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endParaRPr lang="en-US" sz="1350">
                  <a:solidFill>
                    <a:prstClr val="black"/>
                  </a:solidFill>
                  <a:latin typeface="Calibri"/>
                  <a:ea typeface="ＭＳ Ｐゴシック"/>
                </a:endParaRPr>
              </a:p>
            </p:txBody>
          </p:sp>
        </p:grpSp>
        <p:sp>
          <p:nvSpPr>
            <p:cNvPr id="24" name="TextBox 23">
              <a:extLst>
                <a:ext uri="{FF2B5EF4-FFF2-40B4-BE49-F238E27FC236}">
                  <a16:creationId xmlns:a16="http://schemas.microsoft.com/office/drawing/2014/main" id="{96D6CB77-5934-4661-9C25-275C4E8D4345}"/>
                </a:ext>
              </a:extLst>
            </p:cNvPr>
            <p:cNvSpPr txBox="1"/>
            <p:nvPr/>
          </p:nvSpPr>
          <p:spPr>
            <a:xfrm rot="20196524">
              <a:off x="7360886" y="2518383"/>
              <a:ext cx="1557580" cy="432914"/>
            </a:xfrm>
            <a:prstGeom prst="rect">
              <a:avLst/>
            </a:prstGeom>
            <a:noFill/>
          </p:spPr>
          <p:txBody>
            <a:bodyPr wrap="square" rtlCol="0">
              <a:spAutoFit/>
            </a:bodyPr>
            <a:lstStyle/>
            <a:p>
              <a:pPr defTabSz="685800"/>
              <a:r>
                <a:rPr lang="en-US" sz="1200" b="1" dirty="0" err="1">
                  <a:solidFill>
                    <a:prstClr val="white"/>
                  </a:solidFill>
                  <a:latin typeface="Arial Unicode MS" pitchFamily="34" charset="-128"/>
                  <a:ea typeface="Arial Unicode MS" pitchFamily="34" charset="-128"/>
                  <a:cs typeface="Arial Unicode MS" pitchFamily="34" charset="-128"/>
                </a:rPr>
                <a:t>S.Bramaput</a:t>
              </a:r>
              <a:endParaRPr lang="en-US" sz="1200" b="1" dirty="0">
                <a:solidFill>
                  <a:prstClr val="white"/>
                </a:solidFill>
                <a:latin typeface="Arial Unicode MS" pitchFamily="34" charset="-128"/>
                <a:ea typeface="Arial Unicode MS" pitchFamily="34" charset="-128"/>
                <a:cs typeface="Arial Unicode MS" pitchFamily="34" charset="-128"/>
              </a:endParaRPr>
            </a:p>
          </p:txBody>
        </p:sp>
      </p:grpSp>
      <p:sp>
        <p:nvSpPr>
          <p:cNvPr id="32" name="TextBox 31">
            <a:extLst>
              <a:ext uri="{FF2B5EF4-FFF2-40B4-BE49-F238E27FC236}">
                <a16:creationId xmlns:a16="http://schemas.microsoft.com/office/drawing/2014/main" id="{50502ED6-D49B-4CA8-AA22-015A97AEF1CC}"/>
              </a:ext>
            </a:extLst>
          </p:cNvPr>
          <p:cNvSpPr txBox="1"/>
          <p:nvPr/>
        </p:nvSpPr>
        <p:spPr>
          <a:xfrm>
            <a:off x="0" y="622280"/>
            <a:ext cx="4542537" cy="3785652"/>
          </a:xfrm>
          <a:prstGeom prst="rect">
            <a:avLst/>
          </a:prstGeom>
          <a:noFill/>
        </p:spPr>
        <p:txBody>
          <a:bodyPr wrap="square" rtlCol="0">
            <a:spAutoFit/>
          </a:bodyPr>
          <a:lstStyle/>
          <a:p>
            <a:pPr algn="just" defTabSz="685800"/>
            <a:r>
              <a:rPr lang="en-US" sz="4000" b="1" dirty="0">
                <a:solidFill>
                  <a:srgbClr val="FF0000"/>
                </a:solidFill>
                <a:latin typeface="Times New Roman" panose="02020603050405020304" pitchFamily="18" charset="0"/>
                <a:ea typeface="Arial Unicode MS" pitchFamily="34" charset="-128"/>
                <a:cs typeface="Times New Roman" panose="02020603050405020304" pitchFamily="18" charset="0"/>
              </a:rPr>
              <a:t> </a:t>
            </a:r>
            <a:r>
              <a:rPr lang="vi-VN" sz="4000" b="1" dirty="0">
                <a:solidFill>
                  <a:srgbClr val="C00000"/>
                </a:solidFill>
                <a:latin typeface="Times New Roman" panose="02020603050405020304" pitchFamily="18" charset="0"/>
                <a:cs typeface="Times New Roman" panose="02020603050405020304" pitchFamily="18" charset="0"/>
              </a:rPr>
              <a:t>2. Khí hậu, sông ngòi và cảnh quan tự nhiên:</a:t>
            </a:r>
            <a:endParaRPr lang="en-US" sz="4000" b="1" dirty="0">
              <a:solidFill>
                <a:srgbClr val="FF0000"/>
              </a:solidFill>
              <a:latin typeface="Times New Roman" panose="02020603050405020304" pitchFamily="18" charset="0"/>
              <a:ea typeface="Arial Unicode MS" pitchFamily="34" charset="-128"/>
              <a:cs typeface="Times New Roman" panose="02020603050405020304" pitchFamily="18" charset="0"/>
            </a:endParaRPr>
          </a:p>
          <a:p>
            <a:r>
              <a:rPr lang="vi-VN" sz="4000" b="1" dirty="0">
                <a:latin typeface="Times New Roman" panose="02020603050405020304" pitchFamily="18" charset="0"/>
                <a:cs typeface="Times New Roman" panose="02020603050405020304" pitchFamily="18" charset="0"/>
              </a:rPr>
              <a:t>* Sông ngòi: </a:t>
            </a:r>
            <a:r>
              <a:rPr lang="vi-VN" sz="4000" dirty="0">
                <a:latin typeface="Times New Roman" panose="02020603050405020304" pitchFamily="18" charset="0"/>
                <a:cs typeface="Times New Roman" panose="02020603050405020304" pitchFamily="18" charset="0"/>
              </a:rPr>
              <a:t>Sông Ấn, Hằng là hai sông lớn.</a:t>
            </a:r>
            <a:endParaRPr lang="en-VN" sz="4000" dirty="0">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A63D8E0E-4B9C-4672-BFC0-19ECF452B279}"/>
              </a:ext>
            </a:extLst>
          </p:cNvPr>
          <p:cNvSpPr/>
          <p:nvPr/>
        </p:nvSpPr>
        <p:spPr>
          <a:xfrm>
            <a:off x="4628691" y="4820878"/>
            <a:ext cx="4542535" cy="32262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en-US" sz="1500" u="sng" dirty="0" err="1">
                <a:solidFill>
                  <a:prstClr val="black"/>
                </a:solidFill>
                <a:latin typeface="Arial Unicode MS" pitchFamily="34" charset="-128"/>
                <a:ea typeface="Arial Unicode MS" pitchFamily="34" charset="-128"/>
                <a:cs typeface="Arial Unicode MS" pitchFamily="34" charset="-128"/>
              </a:rPr>
              <a:t>Lược</a:t>
            </a:r>
            <a:r>
              <a:rPr lang="en-US" sz="1500" u="sng" dirty="0">
                <a:solidFill>
                  <a:prstClr val="black"/>
                </a:solidFill>
                <a:latin typeface="Arial Unicode MS" pitchFamily="34" charset="-128"/>
                <a:ea typeface="Arial Unicode MS" pitchFamily="34" charset="-128"/>
                <a:cs typeface="Arial Unicode MS" pitchFamily="34" charset="-128"/>
              </a:rPr>
              <a:t> </a:t>
            </a:r>
            <a:r>
              <a:rPr lang="en-US" sz="1500" u="sng" dirty="0" err="1">
                <a:solidFill>
                  <a:prstClr val="black"/>
                </a:solidFill>
                <a:latin typeface="Arial Unicode MS" pitchFamily="34" charset="-128"/>
                <a:ea typeface="Arial Unicode MS" pitchFamily="34" charset="-128"/>
                <a:cs typeface="Arial Unicode MS" pitchFamily="34" charset="-128"/>
              </a:rPr>
              <a:t>đồ</a:t>
            </a:r>
            <a:r>
              <a:rPr lang="en-US" sz="1500" dirty="0">
                <a:solidFill>
                  <a:prstClr val="black"/>
                </a:solidFill>
                <a:latin typeface="Arial Unicode MS" pitchFamily="34" charset="-128"/>
                <a:ea typeface="Arial Unicode MS" pitchFamily="34" charset="-128"/>
                <a:cs typeface="Arial Unicode MS" pitchFamily="34" charset="-128"/>
              </a:rPr>
              <a:t>: </a:t>
            </a:r>
            <a:r>
              <a:rPr lang="en-US" sz="1500" dirty="0" err="1">
                <a:solidFill>
                  <a:prstClr val="black"/>
                </a:solidFill>
                <a:latin typeface="Arial Unicode MS" pitchFamily="34" charset="-128"/>
                <a:ea typeface="Arial Unicode MS" pitchFamily="34" charset="-128"/>
                <a:cs typeface="Arial Unicode MS" pitchFamily="34" charset="-128"/>
              </a:rPr>
              <a:t>Tự</a:t>
            </a:r>
            <a:r>
              <a:rPr lang="en-US" sz="1500" dirty="0">
                <a:solidFill>
                  <a:prstClr val="black"/>
                </a:solidFill>
                <a:latin typeface="Arial Unicode MS" pitchFamily="34" charset="-128"/>
                <a:ea typeface="Arial Unicode MS" pitchFamily="34" charset="-128"/>
                <a:cs typeface="Arial Unicode MS" pitchFamily="34" charset="-128"/>
              </a:rPr>
              <a:t> </a:t>
            </a:r>
            <a:r>
              <a:rPr lang="en-US" sz="1500" dirty="0" err="1">
                <a:solidFill>
                  <a:prstClr val="black"/>
                </a:solidFill>
                <a:latin typeface="Arial Unicode MS" pitchFamily="34" charset="-128"/>
                <a:ea typeface="Arial Unicode MS" pitchFamily="34" charset="-128"/>
                <a:cs typeface="Arial Unicode MS" pitchFamily="34" charset="-128"/>
              </a:rPr>
              <a:t>nhiên</a:t>
            </a:r>
            <a:r>
              <a:rPr lang="en-US" sz="1500" dirty="0">
                <a:solidFill>
                  <a:prstClr val="black"/>
                </a:solidFill>
                <a:latin typeface="Arial Unicode MS" pitchFamily="34" charset="-128"/>
                <a:ea typeface="Arial Unicode MS" pitchFamily="34" charset="-128"/>
                <a:cs typeface="Arial Unicode MS" pitchFamily="34" charset="-128"/>
              </a:rPr>
              <a:t> </a:t>
            </a:r>
            <a:r>
              <a:rPr lang="en-US" sz="1500" dirty="0" err="1">
                <a:solidFill>
                  <a:prstClr val="black"/>
                </a:solidFill>
                <a:latin typeface="Arial Unicode MS" pitchFamily="34" charset="-128"/>
                <a:ea typeface="Arial Unicode MS" pitchFamily="34" charset="-128"/>
                <a:cs typeface="Arial Unicode MS" pitchFamily="34" charset="-128"/>
              </a:rPr>
              <a:t>khu</a:t>
            </a:r>
            <a:r>
              <a:rPr lang="en-US" sz="1500" dirty="0">
                <a:solidFill>
                  <a:prstClr val="black"/>
                </a:solidFill>
                <a:latin typeface="Arial Unicode MS" pitchFamily="34" charset="-128"/>
                <a:ea typeface="Arial Unicode MS" pitchFamily="34" charset="-128"/>
                <a:cs typeface="Arial Unicode MS" pitchFamily="34" charset="-128"/>
              </a:rPr>
              <a:t> </a:t>
            </a:r>
            <a:r>
              <a:rPr lang="en-US" sz="1500" dirty="0" err="1">
                <a:solidFill>
                  <a:prstClr val="black"/>
                </a:solidFill>
                <a:latin typeface="Arial Unicode MS" pitchFamily="34" charset="-128"/>
                <a:ea typeface="Arial Unicode MS" pitchFamily="34" charset="-128"/>
                <a:cs typeface="Arial Unicode MS" pitchFamily="34" charset="-128"/>
              </a:rPr>
              <a:t>vực</a:t>
            </a:r>
            <a:r>
              <a:rPr lang="en-US" sz="1500" dirty="0">
                <a:solidFill>
                  <a:prstClr val="black"/>
                </a:solidFill>
                <a:latin typeface="Arial Unicode MS" pitchFamily="34" charset="-128"/>
                <a:ea typeface="Arial Unicode MS" pitchFamily="34" charset="-128"/>
                <a:cs typeface="Arial Unicode MS" pitchFamily="34" charset="-128"/>
              </a:rPr>
              <a:t> Nam Á</a:t>
            </a:r>
          </a:p>
        </p:txBody>
      </p:sp>
      <p:sp>
        <p:nvSpPr>
          <p:cNvPr id="34" name="Rectangle 33">
            <a:extLst>
              <a:ext uri="{FF2B5EF4-FFF2-40B4-BE49-F238E27FC236}">
                <a16:creationId xmlns:a16="http://schemas.microsoft.com/office/drawing/2014/main" id="{A1D5AFEC-8E90-45CD-94B7-3DED811BFB27}"/>
              </a:ext>
            </a:extLst>
          </p:cNvPr>
          <p:cNvSpPr/>
          <p:nvPr/>
        </p:nvSpPr>
        <p:spPr>
          <a:xfrm>
            <a:off x="5923723" y="83173"/>
            <a:ext cx="2842592" cy="438653"/>
          </a:xfrm>
          <a:prstGeom prst="rect">
            <a:avLst/>
          </a:prstGeom>
          <a:noFill/>
          <a:ln>
            <a:no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vi-VN" sz="32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I. TỰ NHIÊN</a:t>
            </a:r>
            <a:endParaRPr lang="en-US" sz="32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31163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AEDFC98-5DDD-44C3-8319-702EECB16F98}"/>
              </a:ext>
            </a:extLst>
          </p:cNvPr>
          <p:cNvGrpSpPr/>
          <p:nvPr/>
        </p:nvGrpSpPr>
        <p:grpSpPr>
          <a:xfrm>
            <a:off x="0" y="613611"/>
            <a:ext cx="4572000" cy="4529889"/>
            <a:chOff x="4864" y="-150057"/>
            <a:chExt cx="9129408" cy="7008058"/>
          </a:xfrm>
        </p:grpSpPr>
        <p:pic>
          <p:nvPicPr>
            <p:cNvPr id="16" name="Picture 12" descr="Trung Quốc lên kế hoạch xây dựng thủy điện, Ấn Độ lo lắng ">
              <a:extLst>
                <a:ext uri="{FF2B5EF4-FFF2-40B4-BE49-F238E27FC236}">
                  <a16:creationId xmlns:a16="http://schemas.microsoft.com/office/drawing/2014/main" id="{6052213C-6272-4EE9-9FF6-7CFFB7E097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4" y="-150057"/>
              <a:ext cx="9129408" cy="70080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E6D64EBA-5B52-4D36-92FA-3593C10F81F7}"/>
                </a:ext>
              </a:extLst>
            </p:cNvPr>
            <p:cNvSpPr/>
            <p:nvPr/>
          </p:nvSpPr>
          <p:spPr>
            <a:xfrm>
              <a:off x="4864" y="6400801"/>
              <a:ext cx="9129408" cy="4572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en-US" sz="1500" dirty="0" err="1">
                  <a:solidFill>
                    <a:prstClr val="black"/>
                  </a:solidFill>
                  <a:latin typeface="Arial Unicode MS" pitchFamily="34" charset="-128"/>
                  <a:ea typeface="Arial Unicode MS" pitchFamily="34" charset="-128"/>
                  <a:cs typeface="Arial Unicode MS" pitchFamily="34" charset="-128"/>
                </a:rPr>
                <a:t>Sông</a:t>
              </a:r>
              <a:r>
                <a:rPr lang="en-US" sz="1500" dirty="0">
                  <a:solidFill>
                    <a:prstClr val="black"/>
                  </a:solidFill>
                  <a:latin typeface="Arial Unicode MS" pitchFamily="34" charset="-128"/>
                  <a:ea typeface="Arial Unicode MS" pitchFamily="34" charset="-128"/>
                  <a:cs typeface="Arial Unicode MS" pitchFamily="34" charset="-128"/>
                </a:rPr>
                <a:t> </a:t>
              </a:r>
              <a:r>
                <a:rPr lang="en-US" sz="1500" dirty="0" err="1">
                  <a:solidFill>
                    <a:prstClr val="black"/>
                  </a:solidFill>
                  <a:latin typeface="Arial Unicode MS" pitchFamily="34" charset="-128"/>
                  <a:ea typeface="Arial Unicode MS" pitchFamily="34" charset="-128"/>
                  <a:cs typeface="Arial Unicode MS" pitchFamily="34" charset="-128"/>
                </a:rPr>
                <a:t>Bramaput</a:t>
              </a:r>
              <a:endParaRPr lang="en-US" sz="1500" dirty="0">
                <a:solidFill>
                  <a:prstClr val="black"/>
                </a:solidFill>
                <a:latin typeface="Arial Unicode MS" pitchFamily="34" charset="-128"/>
                <a:ea typeface="Arial Unicode MS" pitchFamily="34" charset="-128"/>
                <a:cs typeface="Arial Unicode MS" pitchFamily="34" charset="-128"/>
              </a:endParaRPr>
            </a:p>
          </p:txBody>
        </p:sp>
      </p:grpSp>
      <p:sp>
        <p:nvSpPr>
          <p:cNvPr id="18" name="Rectangle 17">
            <a:extLst>
              <a:ext uri="{FF2B5EF4-FFF2-40B4-BE49-F238E27FC236}">
                <a16:creationId xmlns:a16="http://schemas.microsoft.com/office/drawing/2014/main" id="{BB4DA9C7-7B70-4157-A90F-F76F7DEBA351}"/>
              </a:ext>
            </a:extLst>
          </p:cNvPr>
          <p:cNvSpPr/>
          <p:nvPr/>
        </p:nvSpPr>
        <p:spPr>
          <a:xfrm>
            <a:off x="5923723" y="83173"/>
            <a:ext cx="2842592" cy="438653"/>
          </a:xfrm>
          <a:prstGeom prst="rect">
            <a:avLst/>
          </a:prstGeom>
          <a:noFill/>
          <a:ln>
            <a:no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vi-VN" sz="32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I. TỰ NHIÊN</a:t>
            </a:r>
            <a:endParaRPr lang="en-US" sz="32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3074" name="Picture 2" descr="Sông Hằng chuyển màu xanh bất thường, dân Ấn phát hoảng - VietNamNet">
            <a:extLst>
              <a:ext uri="{FF2B5EF4-FFF2-40B4-BE49-F238E27FC236}">
                <a16:creationId xmlns:a16="http://schemas.microsoft.com/office/drawing/2014/main" id="{D053C75B-77EC-4D34-885D-5262988473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613610"/>
            <a:ext cx="4572000" cy="42343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E210A89A-4337-4F8D-B8B5-95DC1757C62F}"/>
              </a:ext>
            </a:extLst>
          </p:cNvPr>
          <p:cNvSpPr/>
          <p:nvPr/>
        </p:nvSpPr>
        <p:spPr>
          <a:xfrm>
            <a:off x="4307305" y="4873583"/>
            <a:ext cx="4836695" cy="29552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en-US" sz="1500" dirty="0" err="1">
                <a:solidFill>
                  <a:prstClr val="black"/>
                </a:solidFill>
                <a:latin typeface="Arial Unicode MS" pitchFamily="34" charset="-128"/>
                <a:ea typeface="Arial Unicode MS" pitchFamily="34" charset="-128"/>
                <a:cs typeface="Arial Unicode MS" pitchFamily="34" charset="-128"/>
              </a:rPr>
              <a:t>Sông</a:t>
            </a:r>
            <a:r>
              <a:rPr lang="en-US" sz="1500" dirty="0">
                <a:solidFill>
                  <a:prstClr val="black"/>
                </a:solidFill>
                <a:latin typeface="Arial Unicode MS" pitchFamily="34" charset="-128"/>
                <a:ea typeface="Arial Unicode MS" pitchFamily="34" charset="-128"/>
                <a:cs typeface="Arial Unicode MS" pitchFamily="34" charset="-128"/>
              </a:rPr>
              <a:t> </a:t>
            </a:r>
            <a:r>
              <a:rPr lang="vi-VN" sz="1500" dirty="0">
                <a:solidFill>
                  <a:prstClr val="black"/>
                </a:solidFill>
                <a:latin typeface="Arial Unicode MS" pitchFamily="34" charset="-128"/>
                <a:ea typeface="Arial Unicode MS" pitchFamily="34" charset="-128"/>
                <a:cs typeface="Arial Unicode MS" pitchFamily="34" charset="-128"/>
              </a:rPr>
              <a:t>Hằng</a:t>
            </a:r>
            <a:endParaRPr lang="en-US" sz="1500" dirty="0">
              <a:solidFill>
                <a:prstClr val="black"/>
              </a:solidFill>
              <a:latin typeface="Arial Unicode MS" pitchFamily="34" charset="-128"/>
              <a:ea typeface="Arial Unicode MS" pitchFamily="34" charset="-128"/>
              <a:cs typeface="Arial Unicode MS" pitchFamily="34" charset="-128"/>
            </a:endParaRPr>
          </a:p>
        </p:txBody>
      </p:sp>
    </p:spTree>
    <p:extLst>
      <p:ext uri="{BB962C8B-B14F-4D97-AF65-F5344CB8AC3E}">
        <p14:creationId xmlns:p14="http://schemas.microsoft.com/office/powerpoint/2010/main" val="315455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Huyền thoại sông Hằng và cuộc sống của người dân nơi đây - Migola Travel">
            <a:extLst>
              <a:ext uri="{FF2B5EF4-FFF2-40B4-BE49-F238E27FC236}">
                <a16:creationId xmlns:a16="http://schemas.microsoft.com/office/drawing/2014/main" id="{0C52138D-26BB-4D61-A837-C942DA5D84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5562"/>
            <a:ext cx="9144000" cy="45479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Ấn Độ: 26.000 người tắm tại bờ sông Hằng để cầu hết dịch, CĐM: &amp;quot;Còn thở là  còn tụ tập?&amp;quot;">
            <a:extLst>
              <a:ext uri="{FF2B5EF4-FFF2-40B4-BE49-F238E27FC236}">
                <a16:creationId xmlns:a16="http://schemas.microsoft.com/office/drawing/2014/main" id="{AEE6CDEA-C7DA-4DB3-945C-1C11997CF0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9036"/>
            <a:ext cx="9144000" cy="454446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EA88343-46EA-4DAA-81D6-351D5E24A8A0}"/>
              </a:ext>
            </a:extLst>
          </p:cNvPr>
          <p:cNvSpPr/>
          <p:nvPr/>
        </p:nvSpPr>
        <p:spPr>
          <a:xfrm>
            <a:off x="4848" y="4794615"/>
            <a:ext cx="9139152" cy="35129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vi-VN" sz="1500" dirty="0">
                <a:solidFill>
                  <a:prstClr val="black"/>
                </a:solidFill>
                <a:latin typeface="Arial Unicode MS" pitchFamily="34" charset="-128"/>
                <a:ea typeface="Arial Unicode MS" pitchFamily="34" charset="-128"/>
                <a:cs typeface="Arial Unicode MS" pitchFamily="34" charset="-128"/>
              </a:rPr>
              <a:t>260 000 người tắm ở sông Hằng cầu hết dịch </a:t>
            </a:r>
            <a:endParaRPr lang="en-US" sz="1500" dirty="0">
              <a:solidFill>
                <a:prstClr val="black"/>
              </a:solidFill>
              <a:latin typeface="Arial Unicode MS" pitchFamily="34" charset="-128"/>
              <a:ea typeface="Arial Unicode MS" pitchFamily="34" charset="-128"/>
              <a:cs typeface="Arial Unicode MS" pitchFamily="34" charset="-128"/>
            </a:endParaRPr>
          </a:p>
        </p:txBody>
      </p:sp>
      <p:sp>
        <p:nvSpPr>
          <p:cNvPr id="2" name="Rectangle 1">
            <a:extLst>
              <a:ext uri="{FF2B5EF4-FFF2-40B4-BE49-F238E27FC236}">
                <a16:creationId xmlns:a16="http://schemas.microsoft.com/office/drawing/2014/main" id="{EC0639B4-5005-E7D9-AB70-B94ED0683474}"/>
              </a:ext>
            </a:extLst>
          </p:cNvPr>
          <p:cNvSpPr/>
          <p:nvPr/>
        </p:nvSpPr>
        <p:spPr>
          <a:xfrm>
            <a:off x="5923723" y="83173"/>
            <a:ext cx="2842592" cy="438653"/>
          </a:xfrm>
          <a:prstGeom prst="rect">
            <a:avLst/>
          </a:prstGeom>
          <a:noFill/>
          <a:ln>
            <a:no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vi-VN" sz="32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I. TỰ NHIÊN</a:t>
            </a:r>
            <a:endParaRPr lang="en-US" sz="32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97650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result for himalaya">
            <a:extLst>
              <a:ext uri="{FF2B5EF4-FFF2-40B4-BE49-F238E27FC236}">
                <a16:creationId xmlns:a16="http://schemas.microsoft.com/office/drawing/2014/main" id="{42D24EDB-D004-4A6F-9F46-D8A448DCF9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4057" y="1376269"/>
            <a:ext cx="3114620" cy="218332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4" name="Rounded Rectangle 1">
            <a:extLst>
              <a:ext uri="{FF2B5EF4-FFF2-40B4-BE49-F238E27FC236}">
                <a16:creationId xmlns:a16="http://schemas.microsoft.com/office/drawing/2014/main" id="{BE4BCEBB-1228-47A2-BC5E-7DEE0E3DA995}"/>
              </a:ext>
            </a:extLst>
          </p:cNvPr>
          <p:cNvSpPr/>
          <p:nvPr/>
        </p:nvSpPr>
        <p:spPr>
          <a:xfrm>
            <a:off x="0" y="1741712"/>
            <a:ext cx="1919567" cy="1660076"/>
          </a:xfrm>
          <a:prstGeom prst="round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defTabSz="685800">
              <a:defRPr/>
            </a:pPr>
            <a:r>
              <a:rPr lang="en-US" sz="3600" kern="0" dirty="0" err="1">
                <a:solidFill>
                  <a:schemeClr val="tx1"/>
                </a:solidFill>
                <a:latin typeface="Arial" panose="020B0604020202020204" pitchFamily="34" charset="0"/>
                <a:cs typeface="Arial" panose="020B0604020202020204" pitchFamily="34" charset="0"/>
              </a:rPr>
              <a:t>Tự</a:t>
            </a:r>
            <a:r>
              <a:rPr lang="en-US" sz="3600" kern="0" dirty="0">
                <a:solidFill>
                  <a:schemeClr val="tx1"/>
                </a:solidFill>
                <a:latin typeface="Arial" panose="020B0604020202020204" pitchFamily="34" charset="0"/>
                <a:cs typeface="Arial" panose="020B0604020202020204" pitchFamily="34" charset="0"/>
              </a:rPr>
              <a:t> </a:t>
            </a:r>
            <a:r>
              <a:rPr lang="en-US" sz="3600" kern="0" dirty="0" err="1">
                <a:solidFill>
                  <a:schemeClr val="tx1"/>
                </a:solidFill>
                <a:latin typeface="Arial" panose="020B0604020202020204" pitchFamily="34" charset="0"/>
                <a:cs typeface="Arial" panose="020B0604020202020204" pitchFamily="34" charset="0"/>
              </a:rPr>
              <a:t>nhiên</a:t>
            </a:r>
            <a:r>
              <a:rPr lang="en-US" sz="3600" kern="0" dirty="0">
                <a:solidFill>
                  <a:schemeClr val="tx1"/>
                </a:solidFill>
                <a:latin typeface="Arial" panose="020B0604020202020204" pitchFamily="34" charset="0"/>
                <a:cs typeface="Arial" panose="020B0604020202020204" pitchFamily="34" charset="0"/>
              </a:rPr>
              <a:t> Nam Á</a:t>
            </a:r>
          </a:p>
        </p:txBody>
      </p:sp>
      <p:sp>
        <p:nvSpPr>
          <p:cNvPr id="5" name="Rounded Rectangle 2">
            <a:extLst>
              <a:ext uri="{FF2B5EF4-FFF2-40B4-BE49-F238E27FC236}">
                <a16:creationId xmlns:a16="http://schemas.microsoft.com/office/drawing/2014/main" id="{236CF0C6-84F5-4492-9F34-E88C2CF7E062}"/>
              </a:ext>
            </a:extLst>
          </p:cNvPr>
          <p:cNvSpPr/>
          <p:nvPr/>
        </p:nvSpPr>
        <p:spPr>
          <a:xfrm>
            <a:off x="2880482" y="762283"/>
            <a:ext cx="2648719" cy="499302"/>
          </a:xfrm>
          <a:prstGeom prst="roundRect">
            <a:avLst/>
          </a:prstGeom>
          <a:solidFill>
            <a:sysClr val="window" lastClr="FFFFFF"/>
          </a:solidFill>
          <a:ln w="25400" cap="flat" cmpd="sng" algn="ctr">
            <a:solidFill>
              <a:srgbClr val="9BBB59"/>
            </a:solidFill>
            <a:prstDash val="solid"/>
          </a:ln>
          <a:effectLst/>
        </p:spPr>
        <p:txBody>
          <a:bodyPr rtlCol="0" anchor="ctr"/>
          <a:lstStyle/>
          <a:p>
            <a:pPr algn="ctr" defTabSz="685800">
              <a:defRPr/>
            </a:pPr>
            <a:r>
              <a:rPr lang="en-US" sz="3200" kern="0" dirty="0" err="1">
                <a:solidFill>
                  <a:prstClr val="black"/>
                </a:solidFill>
                <a:latin typeface="Arial" panose="020B0604020202020204" pitchFamily="34" charset="0"/>
                <a:ea typeface="Arial Unicode MS" pitchFamily="34" charset="-128"/>
                <a:cs typeface="Arial" panose="020B0604020202020204" pitchFamily="34" charset="0"/>
              </a:rPr>
              <a:t>Vị</a:t>
            </a:r>
            <a:r>
              <a:rPr lang="en-US" sz="3200" kern="0" dirty="0">
                <a:solidFill>
                  <a:prstClr val="black"/>
                </a:solidFill>
                <a:latin typeface="Arial" panose="020B0604020202020204" pitchFamily="34" charset="0"/>
                <a:ea typeface="Arial Unicode MS" pitchFamily="34" charset="-128"/>
                <a:cs typeface="Arial" panose="020B0604020202020204" pitchFamily="34" charset="0"/>
              </a:rPr>
              <a:t> </a:t>
            </a:r>
            <a:r>
              <a:rPr lang="en-US" sz="3200" kern="0" dirty="0" err="1">
                <a:solidFill>
                  <a:prstClr val="black"/>
                </a:solidFill>
                <a:latin typeface="Arial" panose="020B0604020202020204" pitchFamily="34" charset="0"/>
                <a:ea typeface="Arial Unicode MS" pitchFamily="34" charset="-128"/>
                <a:cs typeface="Arial" panose="020B0604020202020204" pitchFamily="34" charset="0"/>
              </a:rPr>
              <a:t>trí</a:t>
            </a:r>
            <a:r>
              <a:rPr lang="en-US" sz="3200" kern="0" dirty="0">
                <a:solidFill>
                  <a:prstClr val="black"/>
                </a:solidFill>
                <a:latin typeface="Arial" panose="020B0604020202020204" pitchFamily="34" charset="0"/>
                <a:ea typeface="Arial Unicode MS" pitchFamily="34" charset="-128"/>
                <a:cs typeface="Arial" panose="020B0604020202020204" pitchFamily="34" charset="0"/>
              </a:rPr>
              <a:t> </a:t>
            </a:r>
            <a:r>
              <a:rPr lang="en-US" sz="3200" kern="0" dirty="0" err="1">
                <a:solidFill>
                  <a:prstClr val="black"/>
                </a:solidFill>
                <a:latin typeface="Arial" panose="020B0604020202020204" pitchFamily="34" charset="0"/>
                <a:ea typeface="Arial Unicode MS" pitchFamily="34" charset="-128"/>
                <a:cs typeface="Arial" panose="020B0604020202020204" pitchFamily="34" charset="0"/>
              </a:rPr>
              <a:t>địa</a:t>
            </a:r>
            <a:r>
              <a:rPr lang="en-US" sz="3200" kern="0" dirty="0">
                <a:solidFill>
                  <a:prstClr val="black"/>
                </a:solidFill>
                <a:latin typeface="Arial" panose="020B0604020202020204" pitchFamily="34" charset="0"/>
                <a:ea typeface="Arial Unicode MS" pitchFamily="34" charset="-128"/>
                <a:cs typeface="Arial" panose="020B0604020202020204" pitchFamily="34" charset="0"/>
              </a:rPr>
              <a:t> </a:t>
            </a:r>
            <a:r>
              <a:rPr lang="en-US" sz="3200" kern="0" dirty="0" err="1">
                <a:solidFill>
                  <a:prstClr val="black"/>
                </a:solidFill>
                <a:latin typeface="Arial" panose="020B0604020202020204" pitchFamily="34" charset="0"/>
                <a:ea typeface="Arial Unicode MS" pitchFamily="34" charset="-128"/>
                <a:cs typeface="Arial" panose="020B0604020202020204" pitchFamily="34" charset="0"/>
              </a:rPr>
              <a:t>lí</a:t>
            </a:r>
            <a:endParaRPr lang="en-US" sz="3200" kern="0" dirty="0">
              <a:solidFill>
                <a:prstClr val="black"/>
              </a:solidFill>
              <a:latin typeface="Arial" panose="020B0604020202020204" pitchFamily="34" charset="0"/>
              <a:ea typeface="Arial Unicode MS" pitchFamily="34" charset="-128"/>
              <a:cs typeface="Arial" panose="020B0604020202020204" pitchFamily="34" charset="0"/>
            </a:endParaRPr>
          </a:p>
        </p:txBody>
      </p:sp>
      <p:sp>
        <p:nvSpPr>
          <p:cNvPr id="6" name="Rounded Rectangle 4">
            <a:extLst>
              <a:ext uri="{FF2B5EF4-FFF2-40B4-BE49-F238E27FC236}">
                <a16:creationId xmlns:a16="http://schemas.microsoft.com/office/drawing/2014/main" id="{ABD91F34-18E2-4631-A9C5-B9E9215CC683}"/>
              </a:ext>
            </a:extLst>
          </p:cNvPr>
          <p:cNvSpPr/>
          <p:nvPr/>
        </p:nvSpPr>
        <p:spPr>
          <a:xfrm>
            <a:off x="2880481" y="1587477"/>
            <a:ext cx="2648719" cy="485326"/>
          </a:xfrm>
          <a:prstGeom prst="roundRect">
            <a:avLst/>
          </a:prstGeom>
          <a:solidFill>
            <a:sysClr val="window" lastClr="FFFFFF"/>
          </a:solidFill>
          <a:ln w="25400" cap="flat" cmpd="sng" algn="ctr">
            <a:solidFill>
              <a:srgbClr val="9BBB59"/>
            </a:solidFill>
            <a:prstDash val="solid"/>
          </a:ln>
          <a:effectLst/>
        </p:spPr>
        <p:txBody>
          <a:bodyPr rtlCol="0" anchor="ctr"/>
          <a:lstStyle/>
          <a:p>
            <a:pPr algn="ctr" defTabSz="685800">
              <a:defRPr/>
            </a:pPr>
            <a:r>
              <a:rPr lang="en-US" sz="3200" kern="0" dirty="0" err="1">
                <a:solidFill>
                  <a:prstClr val="black"/>
                </a:solidFill>
                <a:latin typeface="Arial" panose="020B0604020202020204" pitchFamily="34" charset="0"/>
                <a:ea typeface="Arial Unicode MS" pitchFamily="34" charset="-128"/>
                <a:cs typeface="Arial" panose="020B0604020202020204" pitchFamily="34" charset="0"/>
              </a:rPr>
              <a:t>Địa</a:t>
            </a:r>
            <a:r>
              <a:rPr lang="en-US" sz="3200" kern="0" dirty="0">
                <a:solidFill>
                  <a:prstClr val="black"/>
                </a:solidFill>
                <a:latin typeface="Arial" panose="020B0604020202020204" pitchFamily="34" charset="0"/>
                <a:ea typeface="Arial Unicode MS" pitchFamily="34" charset="-128"/>
                <a:cs typeface="Arial" panose="020B0604020202020204" pitchFamily="34" charset="0"/>
              </a:rPr>
              <a:t> </a:t>
            </a:r>
            <a:r>
              <a:rPr lang="en-US" sz="3200" kern="0" dirty="0" err="1">
                <a:solidFill>
                  <a:prstClr val="black"/>
                </a:solidFill>
                <a:latin typeface="Arial" panose="020B0604020202020204" pitchFamily="34" charset="0"/>
                <a:ea typeface="Arial Unicode MS" pitchFamily="34" charset="-128"/>
                <a:cs typeface="Arial" panose="020B0604020202020204" pitchFamily="34" charset="0"/>
              </a:rPr>
              <a:t>hình</a:t>
            </a:r>
            <a:endParaRPr lang="en-US" sz="3200" kern="0" dirty="0">
              <a:solidFill>
                <a:prstClr val="black"/>
              </a:solidFill>
              <a:latin typeface="Arial" panose="020B0604020202020204" pitchFamily="34" charset="0"/>
              <a:ea typeface="Arial Unicode MS" pitchFamily="34" charset="-128"/>
              <a:cs typeface="Arial" panose="020B0604020202020204" pitchFamily="34" charset="0"/>
            </a:endParaRPr>
          </a:p>
        </p:txBody>
      </p:sp>
      <p:sp>
        <p:nvSpPr>
          <p:cNvPr id="7" name="Rounded Rectangle 5">
            <a:extLst>
              <a:ext uri="{FF2B5EF4-FFF2-40B4-BE49-F238E27FC236}">
                <a16:creationId xmlns:a16="http://schemas.microsoft.com/office/drawing/2014/main" id="{E816397F-B2C6-4F2D-8264-29B36CDB0BF7}"/>
              </a:ext>
            </a:extLst>
          </p:cNvPr>
          <p:cNvSpPr/>
          <p:nvPr/>
        </p:nvSpPr>
        <p:spPr>
          <a:xfrm>
            <a:off x="2880479" y="2417658"/>
            <a:ext cx="2648719" cy="480568"/>
          </a:xfrm>
          <a:prstGeom prst="roundRect">
            <a:avLst/>
          </a:prstGeom>
          <a:solidFill>
            <a:sysClr val="window" lastClr="FFFFFF"/>
          </a:solidFill>
          <a:ln w="25400" cap="flat" cmpd="sng" algn="ctr">
            <a:solidFill>
              <a:srgbClr val="9BBB59"/>
            </a:solidFill>
            <a:prstDash val="solid"/>
          </a:ln>
          <a:effectLst/>
        </p:spPr>
        <p:txBody>
          <a:bodyPr rtlCol="0" anchor="ctr"/>
          <a:lstStyle/>
          <a:p>
            <a:pPr algn="ctr" defTabSz="685800">
              <a:defRPr/>
            </a:pPr>
            <a:r>
              <a:rPr lang="en-US" sz="3200" kern="0" dirty="0" err="1">
                <a:solidFill>
                  <a:prstClr val="black"/>
                </a:solidFill>
                <a:latin typeface="Arial" panose="020B0604020202020204" pitchFamily="34" charset="0"/>
                <a:ea typeface="Arial Unicode MS" pitchFamily="34" charset="-128"/>
                <a:cs typeface="Arial" panose="020B0604020202020204" pitchFamily="34" charset="0"/>
              </a:rPr>
              <a:t>Khí</a:t>
            </a:r>
            <a:r>
              <a:rPr lang="en-US" sz="3200" kern="0" dirty="0">
                <a:solidFill>
                  <a:prstClr val="black"/>
                </a:solidFill>
                <a:latin typeface="Arial" panose="020B0604020202020204" pitchFamily="34" charset="0"/>
                <a:ea typeface="Arial Unicode MS" pitchFamily="34" charset="-128"/>
                <a:cs typeface="Arial" panose="020B0604020202020204" pitchFamily="34" charset="0"/>
              </a:rPr>
              <a:t> </a:t>
            </a:r>
            <a:r>
              <a:rPr lang="en-US" sz="3200" kern="0" dirty="0" err="1">
                <a:solidFill>
                  <a:prstClr val="black"/>
                </a:solidFill>
                <a:latin typeface="Arial" panose="020B0604020202020204" pitchFamily="34" charset="0"/>
                <a:ea typeface="Arial Unicode MS" pitchFamily="34" charset="-128"/>
                <a:cs typeface="Arial" panose="020B0604020202020204" pitchFamily="34" charset="0"/>
              </a:rPr>
              <a:t>hậu</a:t>
            </a:r>
            <a:endParaRPr lang="en-US" sz="3200" kern="0" dirty="0">
              <a:solidFill>
                <a:prstClr val="black"/>
              </a:solidFill>
              <a:latin typeface="Arial" panose="020B0604020202020204" pitchFamily="34" charset="0"/>
              <a:ea typeface="Arial Unicode MS" pitchFamily="34" charset="-128"/>
              <a:cs typeface="Arial" panose="020B0604020202020204" pitchFamily="34" charset="0"/>
            </a:endParaRPr>
          </a:p>
        </p:txBody>
      </p:sp>
      <p:sp>
        <p:nvSpPr>
          <p:cNvPr id="8" name="Rounded Rectangle 6">
            <a:extLst>
              <a:ext uri="{FF2B5EF4-FFF2-40B4-BE49-F238E27FC236}">
                <a16:creationId xmlns:a16="http://schemas.microsoft.com/office/drawing/2014/main" id="{8004BF48-4B40-4456-8AD8-019664C67FEB}"/>
              </a:ext>
            </a:extLst>
          </p:cNvPr>
          <p:cNvSpPr/>
          <p:nvPr/>
        </p:nvSpPr>
        <p:spPr>
          <a:xfrm>
            <a:off x="2880479" y="3319308"/>
            <a:ext cx="2648719" cy="480569"/>
          </a:xfrm>
          <a:prstGeom prst="roundRect">
            <a:avLst/>
          </a:prstGeom>
          <a:solidFill>
            <a:sysClr val="window" lastClr="FFFFFF"/>
          </a:solidFill>
          <a:ln w="25400" cap="flat" cmpd="sng" algn="ctr">
            <a:solidFill>
              <a:srgbClr val="9BBB59"/>
            </a:solidFill>
            <a:prstDash val="solid"/>
          </a:ln>
          <a:effectLst/>
        </p:spPr>
        <p:txBody>
          <a:bodyPr rtlCol="0" anchor="ctr"/>
          <a:lstStyle/>
          <a:p>
            <a:pPr algn="ctr" defTabSz="685800">
              <a:defRPr/>
            </a:pPr>
            <a:r>
              <a:rPr lang="en-US" sz="3200" kern="0" dirty="0" err="1">
                <a:solidFill>
                  <a:prstClr val="black"/>
                </a:solidFill>
                <a:latin typeface="Arial" panose="020B0604020202020204" pitchFamily="34" charset="0"/>
                <a:ea typeface="Arial Unicode MS" pitchFamily="34" charset="-128"/>
                <a:cs typeface="Arial" panose="020B0604020202020204" pitchFamily="34" charset="0"/>
              </a:rPr>
              <a:t>Sông</a:t>
            </a:r>
            <a:r>
              <a:rPr lang="en-US" sz="3200" kern="0" dirty="0">
                <a:solidFill>
                  <a:prstClr val="black"/>
                </a:solidFill>
                <a:latin typeface="Arial" panose="020B0604020202020204" pitchFamily="34" charset="0"/>
                <a:ea typeface="Arial Unicode MS" pitchFamily="34" charset="-128"/>
                <a:cs typeface="Arial" panose="020B0604020202020204" pitchFamily="34" charset="0"/>
              </a:rPr>
              <a:t> </a:t>
            </a:r>
            <a:r>
              <a:rPr lang="en-US" sz="3200" kern="0" dirty="0" err="1">
                <a:solidFill>
                  <a:prstClr val="black"/>
                </a:solidFill>
                <a:latin typeface="Arial" panose="020B0604020202020204" pitchFamily="34" charset="0"/>
                <a:ea typeface="Arial Unicode MS" pitchFamily="34" charset="-128"/>
                <a:cs typeface="Arial" panose="020B0604020202020204" pitchFamily="34" charset="0"/>
              </a:rPr>
              <a:t>ngòi</a:t>
            </a:r>
            <a:endParaRPr lang="en-US" sz="3200" kern="0" dirty="0">
              <a:solidFill>
                <a:prstClr val="black"/>
              </a:solidFill>
              <a:latin typeface="Arial" panose="020B0604020202020204" pitchFamily="34" charset="0"/>
              <a:ea typeface="Arial Unicode MS" pitchFamily="34" charset="-128"/>
              <a:cs typeface="Arial" panose="020B0604020202020204" pitchFamily="34" charset="0"/>
            </a:endParaRPr>
          </a:p>
        </p:txBody>
      </p:sp>
      <p:sp>
        <p:nvSpPr>
          <p:cNvPr id="9" name="Rounded Rectangle 7">
            <a:extLst>
              <a:ext uri="{FF2B5EF4-FFF2-40B4-BE49-F238E27FC236}">
                <a16:creationId xmlns:a16="http://schemas.microsoft.com/office/drawing/2014/main" id="{BB578948-BB77-465E-8FE0-109DB2C5E773}"/>
              </a:ext>
            </a:extLst>
          </p:cNvPr>
          <p:cNvSpPr/>
          <p:nvPr/>
        </p:nvSpPr>
        <p:spPr>
          <a:xfrm>
            <a:off x="2880480" y="4319595"/>
            <a:ext cx="2648719" cy="480569"/>
          </a:xfrm>
          <a:prstGeom prst="roundRect">
            <a:avLst/>
          </a:prstGeom>
          <a:solidFill>
            <a:sysClr val="window" lastClr="FFFFFF"/>
          </a:solidFill>
          <a:ln w="25400" cap="flat" cmpd="sng" algn="ctr">
            <a:solidFill>
              <a:srgbClr val="9BBB59"/>
            </a:solidFill>
            <a:prstDash val="solid"/>
          </a:ln>
          <a:effectLst/>
        </p:spPr>
        <p:txBody>
          <a:bodyPr rtlCol="0" anchor="ctr"/>
          <a:lstStyle/>
          <a:p>
            <a:pPr algn="ctr" defTabSz="685800">
              <a:defRPr/>
            </a:pPr>
            <a:r>
              <a:rPr lang="en-US" sz="3200" kern="0" dirty="0" err="1">
                <a:solidFill>
                  <a:prstClr val="black"/>
                </a:solidFill>
                <a:latin typeface="Arial" panose="020B0604020202020204" pitchFamily="34" charset="0"/>
                <a:ea typeface="Arial Unicode MS" pitchFamily="34" charset="-128"/>
                <a:cs typeface="Arial" panose="020B0604020202020204" pitchFamily="34" charset="0"/>
              </a:rPr>
              <a:t>Cảnh</a:t>
            </a:r>
            <a:r>
              <a:rPr lang="en-US" sz="3200" kern="0" dirty="0">
                <a:solidFill>
                  <a:prstClr val="black"/>
                </a:solidFill>
                <a:latin typeface="Arial" panose="020B0604020202020204" pitchFamily="34" charset="0"/>
                <a:ea typeface="Arial Unicode MS" pitchFamily="34" charset="-128"/>
                <a:cs typeface="Arial" panose="020B0604020202020204" pitchFamily="34" charset="0"/>
              </a:rPr>
              <a:t> </a:t>
            </a:r>
            <a:r>
              <a:rPr lang="en-US" sz="3200" kern="0" dirty="0" err="1">
                <a:solidFill>
                  <a:prstClr val="black"/>
                </a:solidFill>
                <a:latin typeface="Arial" panose="020B0604020202020204" pitchFamily="34" charset="0"/>
                <a:ea typeface="Arial Unicode MS" pitchFamily="34" charset="-128"/>
                <a:cs typeface="Arial" panose="020B0604020202020204" pitchFamily="34" charset="0"/>
              </a:rPr>
              <a:t>quan</a:t>
            </a:r>
            <a:endParaRPr lang="en-US" sz="3200" kern="0" dirty="0">
              <a:solidFill>
                <a:prstClr val="black"/>
              </a:solidFill>
              <a:latin typeface="Arial" panose="020B0604020202020204" pitchFamily="34" charset="0"/>
              <a:ea typeface="Arial Unicode MS" pitchFamily="34" charset="-128"/>
              <a:cs typeface="Arial" panose="020B0604020202020204" pitchFamily="34" charset="0"/>
            </a:endParaRPr>
          </a:p>
        </p:txBody>
      </p:sp>
      <p:cxnSp>
        <p:nvCxnSpPr>
          <p:cNvPr id="10" name="Straight Arrow Connector 9">
            <a:extLst>
              <a:ext uri="{FF2B5EF4-FFF2-40B4-BE49-F238E27FC236}">
                <a16:creationId xmlns:a16="http://schemas.microsoft.com/office/drawing/2014/main" id="{30C3E984-A1B1-4650-A689-27E67787C114}"/>
              </a:ext>
            </a:extLst>
          </p:cNvPr>
          <p:cNvCxnSpPr>
            <a:cxnSpLocks/>
            <a:stCxn id="4" idx="3"/>
            <a:endCxn id="6" idx="1"/>
          </p:cNvCxnSpPr>
          <p:nvPr/>
        </p:nvCxnSpPr>
        <p:spPr>
          <a:xfrm flipV="1">
            <a:off x="1919567" y="1830140"/>
            <a:ext cx="960914" cy="741610"/>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1" name="Straight Arrow Connector 10">
            <a:extLst>
              <a:ext uri="{FF2B5EF4-FFF2-40B4-BE49-F238E27FC236}">
                <a16:creationId xmlns:a16="http://schemas.microsoft.com/office/drawing/2014/main" id="{E56D60A1-A2D5-4EDA-949C-9395FD4903D1}"/>
              </a:ext>
            </a:extLst>
          </p:cNvPr>
          <p:cNvCxnSpPr>
            <a:cxnSpLocks/>
            <a:stCxn id="4" idx="3"/>
            <a:endCxn id="5" idx="1"/>
          </p:cNvCxnSpPr>
          <p:nvPr/>
        </p:nvCxnSpPr>
        <p:spPr>
          <a:xfrm flipV="1">
            <a:off x="1919567" y="1011934"/>
            <a:ext cx="960915" cy="1559816"/>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2" name="Straight Arrow Connector 11">
            <a:extLst>
              <a:ext uri="{FF2B5EF4-FFF2-40B4-BE49-F238E27FC236}">
                <a16:creationId xmlns:a16="http://schemas.microsoft.com/office/drawing/2014/main" id="{3112D372-B574-438C-92A3-959BD8B859F1}"/>
              </a:ext>
            </a:extLst>
          </p:cNvPr>
          <p:cNvCxnSpPr>
            <a:cxnSpLocks/>
            <a:stCxn id="4" idx="3"/>
            <a:endCxn id="7" idx="1"/>
          </p:cNvCxnSpPr>
          <p:nvPr/>
        </p:nvCxnSpPr>
        <p:spPr>
          <a:xfrm>
            <a:off x="1919567" y="2571750"/>
            <a:ext cx="960912" cy="86192"/>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3" name="Straight Arrow Connector 12">
            <a:extLst>
              <a:ext uri="{FF2B5EF4-FFF2-40B4-BE49-F238E27FC236}">
                <a16:creationId xmlns:a16="http://schemas.microsoft.com/office/drawing/2014/main" id="{AEDE67AA-FEAF-4C4D-A373-B7CE39716F8A}"/>
              </a:ext>
            </a:extLst>
          </p:cNvPr>
          <p:cNvCxnSpPr>
            <a:cxnSpLocks/>
            <a:stCxn id="4" idx="3"/>
            <a:endCxn id="8" idx="1"/>
          </p:cNvCxnSpPr>
          <p:nvPr/>
        </p:nvCxnSpPr>
        <p:spPr>
          <a:xfrm>
            <a:off x="1919567" y="2571750"/>
            <a:ext cx="960912" cy="987843"/>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4" name="Straight Arrow Connector 13">
            <a:extLst>
              <a:ext uri="{FF2B5EF4-FFF2-40B4-BE49-F238E27FC236}">
                <a16:creationId xmlns:a16="http://schemas.microsoft.com/office/drawing/2014/main" id="{24AC0E24-4265-48F2-A792-9EB20F7C8B1A}"/>
              </a:ext>
            </a:extLst>
          </p:cNvPr>
          <p:cNvCxnSpPr>
            <a:cxnSpLocks/>
            <a:stCxn id="4" idx="3"/>
            <a:endCxn id="9" idx="1"/>
          </p:cNvCxnSpPr>
          <p:nvPr/>
        </p:nvCxnSpPr>
        <p:spPr>
          <a:xfrm>
            <a:off x="1919567" y="2571750"/>
            <a:ext cx="960913" cy="1988130"/>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96265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inh dị tục đốt xác bằng củi, thả xác trôi sông Hằng">
            <a:extLst>
              <a:ext uri="{FF2B5EF4-FFF2-40B4-BE49-F238E27FC236}">
                <a16:creationId xmlns:a16="http://schemas.microsoft.com/office/drawing/2014/main" id="{16CA6608-1BD9-4654-A7B9-9D3C4F8BBA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242"/>
          <a:stretch/>
        </p:blipFill>
        <p:spPr bwMode="auto">
          <a:xfrm>
            <a:off x="0" y="613610"/>
            <a:ext cx="4896853" cy="45298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0" name="Picture 2" descr="Tục đốt xác, thả trôi trên sông Hằng - Thế giới">
            <a:extLst>
              <a:ext uri="{FF2B5EF4-FFF2-40B4-BE49-F238E27FC236}">
                <a16:creationId xmlns:a16="http://schemas.microsoft.com/office/drawing/2014/main" id="{CA29C0BA-B27A-4D52-843E-72D181A463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6853" y="613609"/>
            <a:ext cx="4247148" cy="45298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83C4515-F68E-49BC-8CC3-8CD96960D4E3}"/>
              </a:ext>
            </a:extLst>
          </p:cNvPr>
          <p:cNvSpPr/>
          <p:nvPr/>
        </p:nvSpPr>
        <p:spPr>
          <a:xfrm>
            <a:off x="5923723" y="83173"/>
            <a:ext cx="2842592" cy="438653"/>
          </a:xfrm>
          <a:prstGeom prst="rect">
            <a:avLst/>
          </a:prstGeom>
          <a:noFill/>
          <a:ln>
            <a:no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vi-VN" sz="32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I. TỰ NHIÊN</a:t>
            </a:r>
            <a:endParaRPr lang="en-US" sz="32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 name="Rectangle 4">
            <a:extLst>
              <a:ext uri="{FF2B5EF4-FFF2-40B4-BE49-F238E27FC236}">
                <a16:creationId xmlns:a16="http://schemas.microsoft.com/office/drawing/2014/main" id="{99683809-8BC9-4B10-92DB-C36F6F6110CB}"/>
              </a:ext>
            </a:extLst>
          </p:cNvPr>
          <p:cNvSpPr/>
          <p:nvPr/>
        </p:nvSpPr>
        <p:spPr>
          <a:xfrm>
            <a:off x="0" y="4847974"/>
            <a:ext cx="9144000" cy="29552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vi-VN" sz="1500" dirty="0">
                <a:solidFill>
                  <a:prstClr val="black"/>
                </a:solidFill>
                <a:latin typeface="Arial Unicode MS" pitchFamily="34" charset="-128"/>
                <a:ea typeface="Arial Unicode MS" pitchFamily="34" charset="-128"/>
                <a:cs typeface="Arial Unicode MS" pitchFamily="34" charset="-128"/>
              </a:rPr>
              <a:t>Tập tục đốt xác, thả người trôi sông trên sông Ấn – Hằng</a:t>
            </a:r>
            <a:endParaRPr lang="en-US" sz="1500" dirty="0">
              <a:solidFill>
                <a:prstClr val="black"/>
              </a:solidFill>
              <a:latin typeface="Arial Unicode MS" pitchFamily="34" charset="-128"/>
              <a:ea typeface="Arial Unicode MS" pitchFamily="34" charset="-128"/>
              <a:cs typeface="Arial Unicode MS" pitchFamily="34" charset="-128"/>
            </a:endParaRPr>
          </a:p>
        </p:txBody>
      </p:sp>
    </p:spTree>
    <p:extLst>
      <p:ext uri="{BB962C8B-B14F-4D97-AF65-F5344CB8AC3E}">
        <p14:creationId xmlns:p14="http://schemas.microsoft.com/office/powerpoint/2010/main" val="2251828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1" descr="tra">
            <a:extLst>
              <a:ext uri="{FF2B5EF4-FFF2-40B4-BE49-F238E27FC236}">
                <a16:creationId xmlns:a16="http://schemas.microsoft.com/office/drawing/2014/main" id="{D2C59FCD-C3B3-411E-A263-5C846C9E5B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4594" y="610249"/>
            <a:ext cx="4719406" cy="4502005"/>
          </a:xfrm>
          <a:prstGeom prst="rect">
            <a:avLst/>
          </a:prstGeom>
          <a:noFill/>
          <a:ln w="38100" cmpd="dbl">
            <a:no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C8A821F-D730-4D37-8340-8642805FD164}"/>
              </a:ext>
            </a:extLst>
          </p:cNvPr>
          <p:cNvSpPr txBox="1"/>
          <p:nvPr/>
        </p:nvSpPr>
        <p:spPr>
          <a:xfrm>
            <a:off x="0" y="187956"/>
            <a:ext cx="4307305" cy="4031873"/>
          </a:xfrm>
          <a:prstGeom prst="rect">
            <a:avLst/>
          </a:prstGeom>
          <a:noFill/>
        </p:spPr>
        <p:txBody>
          <a:bodyPr wrap="square" rtlCol="0">
            <a:spAutoFit/>
          </a:bodyPr>
          <a:lstStyle/>
          <a:p>
            <a:pPr algn="just" defTabSz="685800"/>
            <a:r>
              <a:rPr lang="vi-VN" sz="3200" b="1" dirty="0">
                <a:solidFill>
                  <a:srgbClr val="C00000"/>
                </a:solidFill>
                <a:latin typeface="Times New Roman" panose="02020603050405020304" pitchFamily="18" charset="0"/>
                <a:cs typeface="Times New Roman" panose="02020603050405020304" pitchFamily="18" charset="0"/>
              </a:rPr>
              <a:t>2. Khí hậu, sông ngòi và cảnh quan tự nhiên:</a:t>
            </a:r>
            <a:endParaRPr lang="en-US" sz="3200" b="1" dirty="0">
              <a:solidFill>
                <a:srgbClr val="FF0000"/>
              </a:solidFill>
              <a:latin typeface="Times New Roman" panose="02020603050405020304" pitchFamily="18" charset="0"/>
              <a:ea typeface="Arial Unicode MS" pitchFamily="34" charset="-128"/>
              <a:cs typeface="Times New Roman" panose="02020603050405020304" pitchFamily="18" charset="0"/>
            </a:endParaRPr>
          </a:p>
          <a:p>
            <a:r>
              <a:rPr lang="vi-VN" sz="3200"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Cảnh quan:</a:t>
            </a:r>
            <a:r>
              <a:rPr lang="vi-VN" sz="3200" dirty="0">
                <a:latin typeface="Times New Roman" panose="02020603050405020304" pitchFamily="18" charset="0"/>
                <a:cs typeface="Times New Roman" panose="02020603050405020304" pitchFamily="18" charset="0"/>
              </a:rPr>
              <a:t> có các cảnh quan: rừng nhiệt đới ẩm, xavan, hoang mạc, núi cao. Cảnh quan rừng nhiệt đới ẩm chiếm diện tích đáng kể.</a:t>
            </a:r>
            <a:endParaRPr lang="en-VN" sz="32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F2584C72-CC75-B2E4-3073-0D55FFCB770F}"/>
              </a:ext>
            </a:extLst>
          </p:cNvPr>
          <p:cNvSpPr/>
          <p:nvPr/>
        </p:nvSpPr>
        <p:spPr>
          <a:xfrm>
            <a:off x="6038416" y="171596"/>
            <a:ext cx="2842592" cy="438653"/>
          </a:xfrm>
          <a:prstGeom prst="rect">
            <a:avLst/>
          </a:prstGeom>
          <a:noFill/>
          <a:ln>
            <a:no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vi-VN" sz="32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I. TỰ NHIÊN</a:t>
            </a:r>
            <a:endParaRPr lang="en-US" sz="32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89780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B4D224A-20DC-4C35-A97C-348F29677F0A}"/>
              </a:ext>
            </a:extLst>
          </p:cNvPr>
          <p:cNvGrpSpPr/>
          <p:nvPr/>
        </p:nvGrpSpPr>
        <p:grpSpPr>
          <a:xfrm>
            <a:off x="-17013" y="594648"/>
            <a:ext cx="9161013" cy="4548852"/>
            <a:chOff x="-1546685" y="952868"/>
            <a:chExt cx="12214684" cy="5905132"/>
          </a:xfrm>
        </p:grpSpPr>
        <p:grpSp>
          <p:nvGrpSpPr>
            <p:cNvPr id="3" name="Group 2">
              <a:extLst>
                <a:ext uri="{FF2B5EF4-FFF2-40B4-BE49-F238E27FC236}">
                  <a16:creationId xmlns:a16="http://schemas.microsoft.com/office/drawing/2014/main" id="{43B3B1BA-C75B-489D-9143-3E0EDB82B0E7}"/>
                </a:ext>
              </a:extLst>
            </p:cNvPr>
            <p:cNvGrpSpPr/>
            <p:nvPr/>
          </p:nvGrpSpPr>
          <p:grpSpPr>
            <a:xfrm>
              <a:off x="-1524001" y="952868"/>
              <a:ext cx="12192000" cy="5905132"/>
              <a:chOff x="-730483" y="1915882"/>
              <a:chExt cx="10501352" cy="4789718"/>
            </a:xfrm>
          </p:grpSpPr>
          <p:pic>
            <p:nvPicPr>
              <p:cNvPr id="8" name="Picture 3">
                <a:extLst>
                  <a:ext uri="{FF2B5EF4-FFF2-40B4-BE49-F238E27FC236}">
                    <a16:creationId xmlns:a16="http://schemas.microsoft.com/office/drawing/2014/main" id="{4715858B-1FF4-44A9-B40E-6195F02CD8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192"/>
              <a:stretch/>
            </p:blipFill>
            <p:spPr bwMode="auto">
              <a:xfrm>
                <a:off x="-730483" y="4335448"/>
                <a:ext cx="5302482" cy="235835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Hymalaya">
                <a:extLst>
                  <a:ext uri="{FF2B5EF4-FFF2-40B4-BE49-F238E27FC236}">
                    <a16:creationId xmlns:a16="http://schemas.microsoft.com/office/drawing/2014/main" id="{47472766-C3BE-4734-A409-B5697A92A7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600"/>
              <a:stretch/>
            </p:blipFill>
            <p:spPr bwMode="auto">
              <a:xfrm>
                <a:off x="-730483" y="1915882"/>
                <a:ext cx="5302481" cy="23809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9" descr="Camels in the Desert">
                <a:extLst>
                  <a:ext uri="{FF2B5EF4-FFF2-40B4-BE49-F238E27FC236}">
                    <a16:creationId xmlns:a16="http://schemas.microsoft.com/office/drawing/2014/main" id="{CC0E6BDE-5B92-4624-BA00-E8D88961653C}"/>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0583" y="1921260"/>
                <a:ext cx="5198871" cy="23583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10" descr="8">
                <a:extLst>
                  <a:ext uri="{FF2B5EF4-FFF2-40B4-BE49-F238E27FC236}">
                    <a16:creationId xmlns:a16="http://schemas.microsoft.com/office/drawing/2014/main" id="{1C6B112F-EA8C-4EFE-92BF-07AD1F2F28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1998" y="4324699"/>
                <a:ext cx="5198871" cy="23809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4" name="Rectangle 3">
              <a:extLst>
                <a:ext uri="{FF2B5EF4-FFF2-40B4-BE49-F238E27FC236}">
                  <a16:creationId xmlns:a16="http://schemas.microsoft.com/office/drawing/2014/main" id="{A99F1003-5593-4C2A-8A57-DBAE174BAFF8}"/>
                </a:ext>
              </a:extLst>
            </p:cNvPr>
            <p:cNvSpPr/>
            <p:nvPr/>
          </p:nvSpPr>
          <p:spPr>
            <a:xfrm>
              <a:off x="-1546685" y="980661"/>
              <a:ext cx="3199020" cy="392481"/>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en-US" sz="2000" dirty="0" err="1">
                  <a:solidFill>
                    <a:prstClr val="black"/>
                  </a:solidFill>
                  <a:latin typeface="Arial Unicode MS" pitchFamily="34" charset="-128"/>
                  <a:ea typeface="Arial Unicode MS" pitchFamily="34" charset="-128"/>
                  <a:cs typeface="Arial Unicode MS" pitchFamily="34" charset="-128"/>
                </a:rPr>
                <a:t>Cảnh</a:t>
              </a:r>
              <a:r>
                <a:rPr lang="en-US" sz="2000" dirty="0">
                  <a:solidFill>
                    <a:prstClr val="black"/>
                  </a:solidFill>
                  <a:latin typeface="Arial Unicode MS" pitchFamily="34" charset="-128"/>
                  <a:ea typeface="Arial Unicode MS" pitchFamily="34" charset="-128"/>
                  <a:cs typeface="Arial Unicode MS" pitchFamily="34" charset="-128"/>
                </a:rPr>
                <a:t> </a:t>
              </a:r>
              <a:r>
                <a:rPr lang="en-US" sz="2000" dirty="0" err="1">
                  <a:solidFill>
                    <a:prstClr val="black"/>
                  </a:solidFill>
                  <a:latin typeface="Arial Unicode MS" pitchFamily="34" charset="-128"/>
                  <a:ea typeface="Arial Unicode MS" pitchFamily="34" charset="-128"/>
                  <a:cs typeface="Arial Unicode MS" pitchFamily="34" charset="-128"/>
                </a:rPr>
                <a:t>quan</a:t>
              </a:r>
              <a:r>
                <a:rPr lang="en-US" sz="2000" dirty="0">
                  <a:solidFill>
                    <a:prstClr val="black"/>
                  </a:solidFill>
                  <a:latin typeface="Arial Unicode MS" pitchFamily="34" charset="-128"/>
                  <a:ea typeface="Arial Unicode MS" pitchFamily="34" charset="-128"/>
                  <a:cs typeface="Arial Unicode MS" pitchFamily="34" charset="-128"/>
                </a:rPr>
                <a:t> </a:t>
              </a:r>
              <a:r>
                <a:rPr lang="en-US" sz="2000" dirty="0" err="1">
                  <a:solidFill>
                    <a:prstClr val="black"/>
                  </a:solidFill>
                  <a:latin typeface="Arial Unicode MS" pitchFamily="34" charset="-128"/>
                  <a:ea typeface="Arial Unicode MS" pitchFamily="34" charset="-128"/>
                  <a:cs typeface="Arial Unicode MS" pitchFamily="34" charset="-128"/>
                </a:rPr>
                <a:t>núi</a:t>
              </a:r>
              <a:r>
                <a:rPr lang="en-US" sz="2000" dirty="0">
                  <a:solidFill>
                    <a:prstClr val="black"/>
                  </a:solidFill>
                  <a:latin typeface="Arial Unicode MS" pitchFamily="34" charset="-128"/>
                  <a:ea typeface="Arial Unicode MS" pitchFamily="34" charset="-128"/>
                  <a:cs typeface="Arial Unicode MS" pitchFamily="34" charset="-128"/>
                </a:rPr>
                <a:t> </a:t>
              </a:r>
              <a:r>
                <a:rPr lang="en-US" sz="2000" dirty="0" err="1">
                  <a:solidFill>
                    <a:prstClr val="black"/>
                  </a:solidFill>
                  <a:latin typeface="Arial Unicode MS" pitchFamily="34" charset="-128"/>
                  <a:ea typeface="Arial Unicode MS" pitchFamily="34" charset="-128"/>
                  <a:cs typeface="Arial Unicode MS" pitchFamily="34" charset="-128"/>
                </a:rPr>
                <a:t>cao</a:t>
              </a:r>
              <a:endParaRPr lang="en-US" sz="2000" dirty="0">
                <a:solidFill>
                  <a:prstClr val="black"/>
                </a:solidFill>
                <a:latin typeface="Arial Unicode MS" pitchFamily="34" charset="-128"/>
                <a:ea typeface="Arial Unicode MS" pitchFamily="34" charset="-128"/>
                <a:cs typeface="Arial Unicode MS" pitchFamily="34" charset="-128"/>
              </a:endParaRPr>
            </a:p>
          </p:txBody>
        </p:sp>
        <p:sp>
          <p:nvSpPr>
            <p:cNvPr id="5" name="Rectangle 4">
              <a:extLst>
                <a:ext uri="{FF2B5EF4-FFF2-40B4-BE49-F238E27FC236}">
                  <a16:creationId xmlns:a16="http://schemas.microsoft.com/office/drawing/2014/main" id="{488DA9B6-5E91-45AE-BECB-D070EACC5B83}"/>
                </a:ext>
              </a:extLst>
            </p:cNvPr>
            <p:cNvSpPr/>
            <p:nvPr/>
          </p:nvSpPr>
          <p:spPr>
            <a:xfrm>
              <a:off x="7407599" y="957234"/>
              <a:ext cx="3199020" cy="392481"/>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en-US" sz="2000" dirty="0">
                  <a:solidFill>
                    <a:prstClr val="black"/>
                  </a:solidFill>
                  <a:latin typeface="Arial Unicode MS" pitchFamily="34" charset="-128"/>
                  <a:ea typeface="Arial Unicode MS" pitchFamily="34" charset="-128"/>
                  <a:cs typeface="Arial Unicode MS" pitchFamily="34" charset="-128"/>
                </a:rPr>
                <a:t>Hoang </a:t>
              </a:r>
              <a:r>
                <a:rPr lang="en-US" sz="2000" dirty="0" err="1">
                  <a:solidFill>
                    <a:prstClr val="black"/>
                  </a:solidFill>
                  <a:latin typeface="Arial Unicode MS" pitchFamily="34" charset="-128"/>
                  <a:ea typeface="Arial Unicode MS" pitchFamily="34" charset="-128"/>
                  <a:cs typeface="Arial Unicode MS" pitchFamily="34" charset="-128"/>
                </a:rPr>
                <a:t>mạc</a:t>
              </a:r>
              <a:r>
                <a:rPr lang="en-US" sz="2000" dirty="0">
                  <a:solidFill>
                    <a:prstClr val="black"/>
                  </a:solidFill>
                  <a:latin typeface="Arial Unicode MS" pitchFamily="34" charset="-128"/>
                  <a:ea typeface="Arial Unicode MS" pitchFamily="34" charset="-128"/>
                  <a:cs typeface="Arial Unicode MS" pitchFamily="34" charset="-128"/>
                </a:rPr>
                <a:t> </a:t>
              </a:r>
              <a:r>
                <a:rPr lang="en-US" sz="2000" dirty="0" err="1">
                  <a:solidFill>
                    <a:prstClr val="black"/>
                  </a:solidFill>
                  <a:latin typeface="Arial Unicode MS" pitchFamily="34" charset="-128"/>
                  <a:ea typeface="Arial Unicode MS" pitchFamily="34" charset="-128"/>
                  <a:cs typeface="Arial Unicode MS" pitchFamily="34" charset="-128"/>
                </a:rPr>
                <a:t>Thar</a:t>
              </a:r>
              <a:endParaRPr lang="en-US" sz="2000" dirty="0">
                <a:solidFill>
                  <a:prstClr val="black"/>
                </a:solidFill>
                <a:latin typeface="Arial Unicode MS" pitchFamily="34" charset="-128"/>
                <a:ea typeface="Arial Unicode MS" pitchFamily="34" charset="-128"/>
                <a:cs typeface="Arial Unicode MS" pitchFamily="34" charset="-128"/>
              </a:endParaRPr>
            </a:p>
          </p:txBody>
        </p:sp>
        <p:sp>
          <p:nvSpPr>
            <p:cNvPr id="6" name="Rectangle 5">
              <a:extLst>
                <a:ext uri="{FF2B5EF4-FFF2-40B4-BE49-F238E27FC236}">
                  <a16:creationId xmlns:a16="http://schemas.microsoft.com/office/drawing/2014/main" id="{6DAF3650-B000-4469-8E71-9CFDCE6A5D98}"/>
                </a:ext>
              </a:extLst>
            </p:cNvPr>
            <p:cNvSpPr/>
            <p:nvPr/>
          </p:nvSpPr>
          <p:spPr>
            <a:xfrm>
              <a:off x="-1524002" y="6437724"/>
              <a:ext cx="3199020" cy="392481"/>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en-US" sz="2000" dirty="0" err="1">
                  <a:solidFill>
                    <a:prstClr val="black"/>
                  </a:solidFill>
                  <a:latin typeface="Arial Unicode MS" pitchFamily="34" charset="-128"/>
                  <a:ea typeface="Arial Unicode MS" pitchFamily="34" charset="-128"/>
                  <a:cs typeface="Arial Unicode MS" pitchFamily="34" charset="-128"/>
                </a:rPr>
                <a:t>Rừng</a:t>
              </a:r>
              <a:r>
                <a:rPr lang="en-US" sz="2000" dirty="0">
                  <a:solidFill>
                    <a:prstClr val="black"/>
                  </a:solidFill>
                  <a:latin typeface="Arial Unicode MS" pitchFamily="34" charset="-128"/>
                  <a:ea typeface="Arial Unicode MS" pitchFamily="34" charset="-128"/>
                  <a:cs typeface="Arial Unicode MS" pitchFamily="34" charset="-128"/>
                </a:rPr>
                <a:t> </a:t>
              </a:r>
              <a:r>
                <a:rPr lang="en-US" sz="2000" dirty="0" err="1">
                  <a:solidFill>
                    <a:prstClr val="black"/>
                  </a:solidFill>
                  <a:latin typeface="Arial Unicode MS" pitchFamily="34" charset="-128"/>
                  <a:ea typeface="Arial Unicode MS" pitchFamily="34" charset="-128"/>
                  <a:cs typeface="Arial Unicode MS" pitchFamily="34" charset="-128"/>
                </a:rPr>
                <a:t>nhiệt</a:t>
              </a:r>
              <a:r>
                <a:rPr lang="en-US" sz="2000" dirty="0">
                  <a:solidFill>
                    <a:prstClr val="black"/>
                  </a:solidFill>
                  <a:latin typeface="Arial Unicode MS" pitchFamily="34" charset="-128"/>
                  <a:ea typeface="Arial Unicode MS" pitchFamily="34" charset="-128"/>
                  <a:cs typeface="Arial Unicode MS" pitchFamily="34" charset="-128"/>
                </a:rPr>
                <a:t> </a:t>
              </a:r>
              <a:r>
                <a:rPr lang="en-US" sz="2000" dirty="0" err="1">
                  <a:solidFill>
                    <a:prstClr val="black"/>
                  </a:solidFill>
                  <a:latin typeface="Arial Unicode MS" pitchFamily="34" charset="-128"/>
                  <a:ea typeface="Arial Unicode MS" pitchFamily="34" charset="-128"/>
                  <a:cs typeface="Arial Unicode MS" pitchFamily="34" charset="-128"/>
                </a:rPr>
                <a:t>đới</a:t>
              </a:r>
              <a:endParaRPr lang="en-US" sz="2000" dirty="0">
                <a:solidFill>
                  <a:prstClr val="black"/>
                </a:solidFill>
                <a:latin typeface="Arial Unicode MS" pitchFamily="34" charset="-128"/>
                <a:ea typeface="Arial Unicode MS" pitchFamily="34" charset="-128"/>
                <a:cs typeface="Arial Unicode MS" pitchFamily="34" charset="-128"/>
              </a:endParaRPr>
            </a:p>
          </p:txBody>
        </p:sp>
        <p:sp>
          <p:nvSpPr>
            <p:cNvPr id="7" name="Rectangle 6">
              <a:extLst>
                <a:ext uri="{FF2B5EF4-FFF2-40B4-BE49-F238E27FC236}">
                  <a16:creationId xmlns:a16="http://schemas.microsoft.com/office/drawing/2014/main" id="{0EA9E790-BB7E-4164-8789-E9C95AB7D05F}"/>
                </a:ext>
              </a:extLst>
            </p:cNvPr>
            <p:cNvSpPr/>
            <p:nvPr/>
          </p:nvSpPr>
          <p:spPr>
            <a:xfrm>
              <a:off x="7407598" y="6357547"/>
              <a:ext cx="3199020" cy="392481"/>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en-US" sz="2000" dirty="0" err="1">
                  <a:solidFill>
                    <a:prstClr val="black"/>
                  </a:solidFill>
                  <a:latin typeface="Arial Unicode MS" pitchFamily="34" charset="-128"/>
                  <a:ea typeface="Arial Unicode MS" pitchFamily="34" charset="-128"/>
                  <a:cs typeface="Arial Unicode MS" pitchFamily="34" charset="-128"/>
                </a:rPr>
                <a:t>Xavan</a:t>
              </a:r>
              <a:r>
                <a:rPr lang="en-US" sz="2000" dirty="0">
                  <a:solidFill>
                    <a:prstClr val="black"/>
                  </a:solidFill>
                  <a:latin typeface="Arial Unicode MS" pitchFamily="34" charset="-128"/>
                  <a:ea typeface="Arial Unicode MS" pitchFamily="34" charset="-128"/>
                  <a:cs typeface="Arial Unicode MS" pitchFamily="34" charset="-128"/>
                </a:rPr>
                <a:t> </a:t>
              </a:r>
              <a:r>
                <a:rPr lang="en-US" sz="2000" dirty="0" err="1">
                  <a:solidFill>
                    <a:prstClr val="black"/>
                  </a:solidFill>
                  <a:latin typeface="Arial Unicode MS" pitchFamily="34" charset="-128"/>
                  <a:ea typeface="Arial Unicode MS" pitchFamily="34" charset="-128"/>
                  <a:cs typeface="Arial Unicode MS" pitchFamily="34" charset="-128"/>
                </a:rPr>
                <a:t>và</a:t>
              </a:r>
              <a:r>
                <a:rPr lang="en-US" sz="2000" dirty="0">
                  <a:solidFill>
                    <a:prstClr val="black"/>
                  </a:solidFill>
                  <a:latin typeface="Arial Unicode MS" pitchFamily="34" charset="-128"/>
                  <a:ea typeface="Arial Unicode MS" pitchFamily="34" charset="-128"/>
                  <a:cs typeface="Arial Unicode MS" pitchFamily="34" charset="-128"/>
                </a:rPr>
                <a:t> </a:t>
              </a:r>
              <a:r>
                <a:rPr lang="en-US" sz="2000" dirty="0" err="1">
                  <a:solidFill>
                    <a:prstClr val="black"/>
                  </a:solidFill>
                  <a:latin typeface="Arial Unicode MS" pitchFamily="34" charset="-128"/>
                  <a:ea typeface="Arial Unicode MS" pitchFamily="34" charset="-128"/>
                  <a:cs typeface="Arial Unicode MS" pitchFamily="34" charset="-128"/>
                </a:rPr>
                <a:t>cây</a:t>
              </a:r>
              <a:r>
                <a:rPr lang="en-US" sz="2000" dirty="0">
                  <a:solidFill>
                    <a:prstClr val="black"/>
                  </a:solidFill>
                  <a:latin typeface="Arial Unicode MS" pitchFamily="34" charset="-128"/>
                  <a:ea typeface="Arial Unicode MS" pitchFamily="34" charset="-128"/>
                  <a:cs typeface="Arial Unicode MS" pitchFamily="34" charset="-128"/>
                </a:rPr>
                <a:t> </a:t>
              </a:r>
              <a:r>
                <a:rPr lang="en-US" sz="2000" dirty="0" err="1">
                  <a:solidFill>
                    <a:prstClr val="black"/>
                  </a:solidFill>
                  <a:latin typeface="Arial Unicode MS" pitchFamily="34" charset="-128"/>
                  <a:ea typeface="Arial Unicode MS" pitchFamily="34" charset="-128"/>
                  <a:cs typeface="Arial Unicode MS" pitchFamily="34" charset="-128"/>
                </a:rPr>
                <a:t>bụi</a:t>
              </a:r>
              <a:endParaRPr lang="en-US" sz="2000" dirty="0">
                <a:solidFill>
                  <a:prstClr val="black"/>
                </a:solidFill>
                <a:latin typeface="Arial Unicode MS" pitchFamily="34" charset="-128"/>
                <a:ea typeface="Arial Unicode MS" pitchFamily="34" charset="-128"/>
                <a:cs typeface="Arial Unicode MS" pitchFamily="34" charset="-128"/>
              </a:endParaRPr>
            </a:p>
          </p:txBody>
        </p:sp>
      </p:grpSp>
      <p:sp>
        <p:nvSpPr>
          <p:cNvPr id="12" name="Rectangle 11">
            <a:extLst>
              <a:ext uri="{FF2B5EF4-FFF2-40B4-BE49-F238E27FC236}">
                <a16:creationId xmlns:a16="http://schemas.microsoft.com/office/drawing/2014/main" id="{ABB38015-6877-403E-B1A8-F5C91C6F68D7}"/>
              </a:ext>
            </a:extLst>
          </p:cNvPr>
          <p:cNvSpPr/>
          <p:nvPr/>
        </p:nvSpPr>
        <p:spPr>
          <a:xfrm>
            <a:off x="5923723" y="83173"/>
            <a:ext cx="2842592" cy="438653"/>
          </a:xfrm>
          <a:prstGeom prst="rect">
            <a:avLst/>
          </a:prstGeom>
          <a:noFill/>
          <a:ln>
            <a:no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vi-VN" sz="32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I. TỰ NHIÊN</a:t>
            </a:r>
            <a:endParaRPr lang="en-US" sz="32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41396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Qr code&#10;&#10;Description automatically generated">
            <a:extLst>
              <a:ext uri="{FF2B5EF4-FFF2-40B4-BE49-F238E27FC236}">
                <a16:creationId xmlns:a16="http://schemas.microsoft.com/office/drawing/2014/main" id="{0B7A5929-A40E-4662-B41E-6DDB12A2789E}"/>
              </a:ext>
            </a:extLst>
          </p:cNvPr>
          <p:cNvPicPr>
            <a:picLocks noChangeAspect="1"/>
          </p:cNvPicPr>
          <p:nvPr/>
        </p:nvPicPr>
        <p:blipFill rotWithShape="1">
          <a:blip r:embed="rId2">
            <a:extLst>
              <a:ext uri="{28A0092B-C50C-407E-A947-70E740481C1C}">
                <a14:useLocalDpi xmlns:a14="http://schemas.microsoft.com/office/drawing/2010/main" val="0"/>
              </a:ext>
            </a:extLst>
          </a:blip>
          <a:srcRect l="6220" t="5926" r="6584" b="6666"/>
          <a:stretch/>
        </p:blipFill>
        <p:spPr>
          <a:xfrm>
            <a:off x="2677834" y="1645754"/>
            <a:ext cx="2656941" cy="2663390"/>
          </a:xfrm>
          <a:prstGeom prst="rect">
            <a:avLst/>
          </a:prstGeom>
        </p:spPr>
      </p:pic>
      <p:sp>
        <p:nvSpPr>
          <p:cNvPr id="3" name="Text Box 5">
            <a:extLst>
              <a:ext uri="{FF2B5EF4-FFF2-40B4-BE49-F238E27FC236}">
                <a16:creationId xmlns:a16="http://schemas.microsoft.com/office/drawing/2014/main" id="{73E8F842-F74B-4813-834C-7EDD2894A7AD}"/>
              </a:ext>
            </a:extLst>
          </p:cNvPr>
          <p:cNvSpPr txBox="1">
            <a:spLocks noChangeArrowheads="1"/>
          </p:cNvSpPr>
          <p:nvPr/>
        </p:nvSpPr>
        <p:spPr bwMode="auto">
          <a:xfrm>
            <a:off x="862831" y="862346"/>
            <a:ext cx="3672790" cy="415498"/>
          </a:xfrm>
          <a:prstGeom prst="rect">
            <a:avLst/>
          </a:prstGeom>
          <a:noFill/>
          <a:ln w="9525" algn="ctr">
            <a:solidFill>
              <a:srgbClr val="000000"/>
            </a:solid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just" eaLnBrk="1" hangingPunct="1">
              <a:spcBef>
                <a:spcPct val="50000"/>
              </a:spcBef>
              <a:defRPr/>
            </a:pPr>
            <a:r>
              <a:rPr lang="en-US" sz="2100" b="1" dirty="0">
                <a:solidFill>
                  <a:srgbClr val="002060"/>
                </a:solidFill>
                <a:latin typeface="#9Slide03 SFU Futura_12" panose="00000400000000000000" pitchFamily="2" charset="0"/>
              </a:rPr>
              <a:t> </a:t>
            </a:r>
            <a:r>
              <a:rPr lang="en-US" sz="2100" b="1" dirty="0" err="1">
                <a:solidFill>
                  <a:srgbClr val="002060"/>
                </a:solidFill>
                <a:latin typeface="#9Slide03 SFU Futura_12" panose="00000400000000000000" pitchFamily="2" charset="0"/>
              </a:rPr>
              <a:t>Hoạt</a:t>
            </a:r>
            <a:r>
              <a:rPr lang="en-US" sz="2100" b="1" dirty="0">
                <a:solidFill>
                  <a:srgbClr val="002060"/>
                </a:solidFill>
                <a:latin typeface="#9Slide03 SFU Futura_12" panose="00000400000000000000" pitchFamily="2" charset="0"/>
              </a:rPr>
              <a:t> </a:t>
            </a:r>
            <a:r>
              <a:rPr lang="en-US" sz="2100" b="1" dirty="0" err="1">
                <a:solidFill>
                  <a:srgbClr val="002060"/>
                </a:solidFill>
                <a:latin typeface="#9Slide03 SFU Futura_12" panose="00000400000000000000" pitchFamily="2" charset="0"/>
              </a:rPr>
              <a:t>động</a:t>
            </a:r>
            <a:r>
              <a:rPr lang="en-US" sz="2100" b="1" dirty="0">
                <a:solidFill>
                  <a:srgbClr val="002060"/>
                </a:solidFill>
                <a:latin typeface="#9Slide03 SFU Futura_12" panose="00000400000000000000" pitchFamily="2" charset="0"/>
              </a:rPr>
              <a:t>: </a:t>
            </a:r>
            <a:r>
              <a:rPr lang="en-US" sz="2100" b="1" dirty="0" err="1">
                <a:solidFill>
                  <a:srgbClr val="002060"/>
                </a:solidFill>
                <a:latin typeface="#9Slide03 SFU Futura_12" panose="00000400000000000000" pitchFamily="2" charset="0"/>
              </a:rPr>
              <a:t>cá</a:t>
            </a:r>
            <a:r>
              <a:rPr lang="en-US" sz="2100" b="1" dirty="0">
                <a:solidFill>
                  <a:srgbClr val="002060"/>
                </a:solidFill>
                <a:latin typeface="#9Slide03 SFU Futura_12" panose="00000400000000000000" pitchFamily="2" charset="0"/>
              </a:rPr>
              <a:t> </a:t>
            </a:r>
            <a:r>
              <a:rPr lang="en-US" sz="2100" b="1" dirty="0" err="1">
                <a:solidFill>
                  <a:srgbClr val="002060"/>
                </a:solidFill>
                <a:latin typeface="#9Slide03 SFU Futura_12" panose="00000400000000000000" pitchFamily="2" charset="0"/>
              </a:rPr>
              <a:t>nhân</a:t>
            </a:r>
            <a:endParaRPr lang="en-US" sz="2100" b="1" dirty="0">
              <a:solidFill>
                <a:srgbClr val="002060"/>
              </a:solidFill>
              <a:latin typeface="#9Slide03 SFU Futura_12" panose="00000400000000000000" pitchFamily="2" charset="0"/>
            </a:endParaRPr>
          </a:p>
        </p:txBody>
      </p:sp>
      <p:sp>
        <p:nvSpPr>
          <p:cNvPr id="4" name="Text Box 5">
            <a:extLst>
              <a:ext uri="{FF2B5EF4-FFF2-40B4-BE49-F238E27FC236}">
                <a16:creationId xmlns:a16="http://schemas.microsoft.com/office/drawing/2014/main" id="{BA934D3E-E174-4135-86B1-B89FFA7D467E}"/>
              </a:ext>
            </a:extLst>
          </p:cNvPr>
          <p:cNvSpPr txBox="1">
            <a:spLocks noChangeArrowheads="1"/>
          </p:cNvSpPr>
          <p:nvPr/>
        </p:nvSpPr>
        <p:spPr bwMode="auto">
          <a:xfrm>
            <a:off x="845783" y="1736887"/>
            <a:ext cx="1715827" cy="1708160"/>
          </a:xfrm>
          <a:prstGeom prst="rect">
            <a:avLst/>
          </a:prstGeom>
          <a:noFill/>
          <a:ln w="9525" algn="ctr">
            <a:solidFill>
              <a:srgbClr val="000000"/>
            </a:solid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defRPr/>
            </a:pPr>
            <a:r>
              <a:rPr lang="en-US" sz="2100" b="1" dirty="0">
                <a:solidFill>
                  <a:srgbClr val="002060"/>
                </a:solidFill>
                <a:latin typeface="#9Slide03 SFU Futura_12" panose="00000400000000000000" pitchFamily="2" charset="0"/>
              </a:rPr>
              <a:t> </a:t>
            </a:r>
            <a:r>
              <a:rPr lang="en-US" sz="2100" b="1" dirty="0" err="1">
                <a:solidFill>
                  <a:srgbClr val="002060"/>
                </a:solidFill>
                <a:latin typeface="#9Slide03 SFU Futura_12" panose="00000400000000000000" pitchFamily="2" charset="0"/>
              </a:rPr>
              <a:t>Sử</a:t>
            </a:r>
            <a:r>
              <a:rPr lang="en-US" sz="2100" b="1" dirty="0">
                <a:solidFill>
                  <a:srgbClr val="002060"/>
                </a:solidFill>
                <a:latin typeface="#9Slide03 SFU Futura_12" panose="00000400000000000000" pitchFamily="2" charset="0"/>
              </a:rPr>
              <a:t> </a:t>
            </a:r>
            <a:r>
              <a:rPr lang="en-US" sz="2100" b="1" dirty="0" err="1">
                <a:solidFill>
                  <a:srgbClr val="002060"/>
                </a:solidFill>
                <a:latin typeface="#9Slide03 SFU Futura_12" panose="00000400000000000000" pitchFamily="2" charset="0"/>
              </a:rPr>
              <a:t>dụng</a:t>
            </a:r>
            <a:r>
              <a:rPr lang="en-US" sz="2100" b="1" dirty="0">
                <a:solidFill>
                  <a:srgbClr val="002060"/>
                </a:solidFill>
                <a:latin typeface="#9Slide03 SFU Futura_12" panose="00000400000000000000" pitchFamily="2" charset="0"/>
              </a:rPr>
              <a:t> </a:t>
            </a:r>
            <a:r>
              <a:rPr lang="en-US" sz="2100" b="1" dirty="0" err="1">
                <a:solidFill>
                  <a:srgbClr val="002060"/>
                </a:solidFill>
                <a:latin typeface="#9Slide03 SFU Futura_12" panose="00000400000000000000" pitchFamily="2" charset="0"/>
              </a:rPr>
              <a:t>thiết</a:t>
            </a:r>
            <a:r>
              <a:rPr lang="en-US" sz="2100" b="1" dirty="0">
                <a:solidFill>
                  <a:srgbClr val="002060"/>
                </a:solidFill>
                <a:latin typeface="#9Slide03 SFU Futura_12" panose="00000400000000000000" pitchFamily="2" charset="0"/>
              </a:rPr>
              <a:t> </a:t>
            </a:r>
            <a:r>
              <a:rPr lang="en-US" sz="2100" b="1" dirty="0" err="1">
                <a:solidFill>
                  <a:srgbClr val="002060"/>
                </a:solidFill>
                <a:latin typeface="#9Slide03 SFU Futura_12" panose="00000400000000000000" pitchFamily="2" charset="0"/>
              </a:rPr>
              <a:t>bị</a:t>
            </a:r>
            <a:r>
              <a:rPr lang="en-US" sz="2100" b="1" dirty="0">
                <a:solidFill>
                  <a:srgbClr val="002060"/>
                </a:solidFill>
                <a:latin typeface="#9Slide03 SFU Futura_12" panose="00000400000000000000" pitchFamily="2" charset="0"/>
              </a:rPr>
              <a:t> </a:t>
            </a:r>
            <a:r>
              <a:rPr lang="en-US" sz="2100" b="1" dirty="0" err="1">
                <a:solidFill>
                  <a:srgbClr val="002060"/>
                </a:solidFill>
                <a:latin typeface="#9Slide03 SFU Futura_12" panose="00000400000000000000" pitchFamily="2" charset="0"/>
              </a:rPr>
              <a:t>điện</a:t>
            </a:r>
            <a:r>
              <a:rPr lang="en-US" sz="2100" b="1" dirty="0">
                <a:solidFill>
                  <a:srgbClr val="002060"/>
                </a:solidFill>
                <a:latin typeface="#9Slide03 SFU Futura_12" panose="00000400000000000000" pitchFamily="2" charset="0"/>
              </a:rPr>
              <a:t> </a:t>
            </a:r>
            <a:r>
              <a:rPr lang="en-US" sz="2100" b="1" dirty="0" err="1">
                <a:solidFill>
                  <a:srgbClr val="002060"/>
                </a:solidFill>
                <a:latin typeface="#9Slide03 SFU Futura_12" panose="00000400000000000000" pitchFamily="2" charset="0"/>
              </a:rPr>
              <a:t>tử</a:t>
            </a:r>
            <a:r>
              <a:rPr lang="en-US" sz="2100" b="1" dirty="0">
                <a:solidFill>
                  <a:srgbClr val="002060"/>
                </a:solidFill>
                <a:latin typeface="#9Slide03 SFU Futura_12" panose="00000400000000000000" pitchFamily="2" charset="0"/>
              </a:rPr>
              <a:t>, </a:t>
            </a:r>
            <a:r>
              <a:rPr lang="en-US" sz="2100" b="1" dirty="0" err="1">
                <a:solidFill>
                  <a:srgbClr val="002060"/>
                </a:solidFill>
                <a:latin typeface="#9Slide03 SFU Futura_12" panose="00000400000000000000" pitchFamily="2" charset="0"/>
              </a:rPr>
              <a:t>quét</a:t>
            </a:r>
            <a:r>
              <a:rPr lang="en-US" sz="2100" b="1" dirty="0">
                <a:solidFill>
                  <a:srgbClr val="002060"/>
                </a:solidFill>
                <a:latin typeface="#9Slide03 SFU Futura_12" panose="00000400000000000000" pitchFamily="2" charset="0"/>
              </a:rPr>
              <a:t> </a:t>
            </a:r>
            <a:r>
              <a:rPr lang="en-US" sz="2100" b="1" dirty="0" err="1">
                <a:solidFill>
                  <a:srgbClr val="002060"/>
                </a:solidFill>
                <a:latin typeface="#9Slide03 SFU Futura_12" panose="00000400000000000000" pitchFamily="2" charset="0"/>
              </a:rPr>
              <a:t>mã</a:t>
            </a:r>
            <a:r>
              <a:rPr lang="en-US" sz="2100" b="1" dirty="0">
                <a:solidFill>
                  <a:srgbClr val="002060"/>
                </a:solidFill>
                <a:latin typeface="#9Slide03 SFU Futura_12" panose="00000400000000000000" pitchFamily="2" charset="0"/>
              </a:rPr>
              <a:t> QR, </a:t>
            </a:r>
            <a:r>
              <a:rPr lang="en-US" sz="2100" b="1" dirty="0" err="1">
                <a:solidFill>
                  <a:srgbClr val="002060"/>
                </a:solidFill>
                <a:latin typeface="#9Slide03 SFU Futura_12" panose="00000400000000000000" pitchFamily="2" charset="0"/>
              </a:rPr>
              <a:t>trả</a:t>
            </a:r>
            <a:r>
              <a:rPr lang="en-US" sz="2100" b="1" dirty="0">
                <a:solidFill>
                  <a:srgbClr val="002060"/>
                </a:solidFill>
                <a:latin typeface="#9Slide03 SFU Futura_12" panose="00000400000000000000" pitchFamily="2" charset="0"/>
              </a:rPr>
              <a:t> </a:t>
            </a:r>
            <a:r>
              <a:rPr lang="en-US" sz="2100" b="1" dirty="0" err="1">
                <a:solidFill>
                  <a:srgbClr val="002060"/>
                </a:solidFill>
                <a:latin typeface="#9Slide03 SFU Futura_12" panose="00000400000000000000" pitchFamily="2" charset="0"/>
              </a:rPr>
              <a:t>lời</a:t>
            </a:r>
            <a:r>
              <a:rPr lang="en-US" sz="2100" b="1" dirty="0">
                <a:solidFill>
                  <a:srgbClr val="002060"/>
                </a:solidFill>
                <a:latin typeface="#9Slide03 SFU Futura_12" panose="00000400000000000000" pitchFamily="2" charset="0"/>
              </a:rPr>
              <a:t> </a:t>
            </a:r>
            <a:r>
              <a:rPr lang="en-US" sz="2100" b="1" dirty="0" err="1">
                <a:solidFill>
                  <a:srgbClr val="002060"/>
                </a:solidFill>
                <a:latin typeface="#9Slide03 SFU Futura_12" panose="00000400000000000000" pitchFamily="2" charset="0"/>
              </a:rPr>
              <a:t>câu</a:t>
            </a:r>
            <a:r>
              <a:rPr lang="en-US" sz="2100" b="1" dirty="0">
                <a:solidFill>
                  <a:srgbClr val="002060"/>
                </a:solidFill>
                <a:latin typeface="#9Slide03 SFU Futura_12" panose="00000400000000000000" pitchFamily="2" charset="0"/>
              </a:rPr>
              <a:t> </a:t>
            </a:r>
            <a:r>
              <a:rPr lang="en-US" sz="2100" b="1" dirty="0" err="1">
                <a:solidFill>
                  <a:srgbClr val="002060"/>
                </a:solidFill>
                <a:latin typeface="#9Slide03 SFU Futura_12" panose="00000400000000000000" pitchFamily="2" charset="0"/>
              </a:rPr>
              <a:t>hỏi</a:t>
            </a:r>
            <a:r>
              <a:rPr lang="en-US" sz="2100" b="1" dirty="0">
                <a:solidFill>
                  <a:srgbClr val="002060"/>
                </a:solidFill>
                <a:latin typeface="#9Slide03 SFU Futura_12" panose="00000400000000000000" pitchFamily="2" charset="0"/>
              </a:rPr>
              <a:t> </a:t>
            </a:r>
          </a:p>
        </p:txBody>
      </p:sp>
      <p:pic>
        <p:nvPicPr>
          <p:cNvPr id="5" name="Picture 4" descr="Thông tin tuyển dụng Công ty CP giải pháp Không Gian Xanh | Khoa Công nghệ  thông tin">
            <a:extLst>
              <a:ext uri="{FF2B5EF4-FFF2-40B4-BE49-F238E27FC236}">
                <a16:creationId xmlns:a16="http://schemas.microsoft.com/office/drawing/2014/main" id="{CDBC148E-A77D-439B-BE06-F856479AD7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8" y="613031"/>
            <a:ext cx="874089" cy="87408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1F5C2679-98F0-4DD7-B32B-A5D1952CA512}"/>
              </a:ext>
            </a:extLst>
          </p:cNvPr>
          <p:cNvSpPr/>
          <p:nvPr/>
        </p:nvSpPr>
        <p:spPr>
          <a:xfrm>
            <a:off x="4981657" y="11522"/>
            <a:ext cx="4162343" cy="518418"/>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Arial" panose="020B0604020202020204" pitchFamily="34" charset="0"/>
                <a:cs typeface="Arial" panose="020B0604020202020204" pitchFamily="34" charset="0"/>
              </a:rPr>
              <a:t>Tớ</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thông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thái</a:t>
            </a:r>
            <a:endParaRPr lang="en-US" sz="2800" b="1" dirty="0">
              <a:solidFill>
                <a:schemeClr val="bg1"/>
              </a:solidFill>
              <a:latin typeface="Arial" panose="020B0604020202020204" pitchFamily="34" charset="0"/>
              <a:cs typeface="Arial" panose="020B0604020202020204" pitchFamily="34" charset="0"/>
            </a:endParaRPr>
          </a:p>
        </p:txBody>
      </p:sp>
      <p:pic>
        <p:nvPicPr>
          <p:cNvPr id="10" name="Picture 2" descr="hình ảnh : Iphone, điện thoại, Di động, giả lập, Tế bào, giao tiếp, bản  mẫu, Biểu tượng, điện thoại di động, Thiết bị, 5 giây, 6 giây, Các yếu tố,  Điện">
            <a:extLst>
              <a:ext uri="{FF2B5EF4-FFF2-40B4-BE49-F238E27FC236}">
                <a16:creationId xmlns:a16="http://schemas.microsoft.com/office/drawing/2014/main" id="{F7BD9C3B-3C8F-48CD-9E57-FCCF91786B7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706" r="22938" b="6939"/>
          <a:stretch/>
        </p:blipFill>
        <p:spPr bwMode="auto">
          <a:xfrm>
            <a:off x="16936" y="1984217"/>
            <a:ext cx="837573" cy="1460830"/>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5">
            <a:extLst>
              <a:ext uri="{FF2B5EF4-FFF2-40B4-BE49-F238E27FC236}">
                <a16:creationId xmlns:a16="http://schemas.microsoft.com/office/drawing/2014/main" id="{2C8DB640-CFDD-49D4-A70E-D4FA9D501657}"/>
              </a:ext>
            </a:extLst>
          </p:cNvPr>
          <p:cNvSpPr txBox="1">
            <a:spLocks noChangeArrowheads="1"/>
          </p:cNvSpPr>
          <p:nvPr/>
        </p:nvSpPr>
        <p:spPr bwMode="auto">
          <a:xfrm>
            <a:off x="5406440" y="2924149"/>
            <a:ext cx="1718807" cy="1384995"/>
          </a:xfrm>
          <a:prstGeom prst="rect">
            <a:avLst/>
          </a:prstGeom>
          <a:noFill/>
          <a:ln w="9525" algn="ctr">
            <a:solidFill>
              <a:srgbClr val="000000"/>
            </a:solid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defRPr/>
            </a:pPr>
            <a:r>
              <a:rPr lang="en-US" sz="2100" b="1" dirty="0" err="1">
                <a:solidFill>
                  <a:srgbClr val="002060"/>
                </a:solidFill>
                <a:latin typeface="#9Slide03 SFU Futura_12" panose="00000400000000000000" pitchFamily="2" charset="0"/>
              </a:rPr>
              <a:t>Chụp</a:t>
            </a:r>
            <a:r>
              <a:rPr lang="en-US" sz="2100" b="1" dirty="0">
                <a:solidFill>
                  <a:srgbClr val="002060"/>
                </a:solidFill>
                <a:latin typeface="#9Slide03 SFU Futura_12" panose="00000400000000000000" pitchFamily="2" charset="0"/>
              </a:rPr>
              <a:t> </a:t>
            </a:r>
            <a:r>
              <a:rPr lang="en-US" sz="2100" b="1" dirty="0" err="1">
                <a:solidFill>
                  <a:srgbClr val="002060"/>
                </a:solidFill>
                <a:latin typeface="#9Slide03 SFU Futura_12" panose="00000400000000000000" pitchFamily="2" charset="0"/>
              </a:rPr>
              <a:t>lại</a:t>
            </a:r>
            <a:r>
              <a:rPr lang="en-US" sz="2100" b="1" dirty="0">
                <a:solidFill>
                  <a:srgbClr val="002060"/>
                </a:solidFill>
                <a:latin typeface="#9Slide03 SFU Futura_12" panose="00000400000000000000" pitchFamily="2" charset="0"/>
              </a:rPr>
              <a:t> </a:t>
            </a:r>
            <a:r>
              <a:rPr lang="en-US" sz="2100" b="1" dirty="0" err="1">
                <a:solidFill>
                  <a:srgbClr val="002060"/>
                </a:solidFill>
                <a:latin typeface="#9Slide03 SFU Futura_12" panose="00000400000000000000" pitchFamily="2" charset="0"/>
              </a:rPr>
              <a:t>màn</a:t>
            </a:r>
            <a:r>
              <a:rPr lang="en-US" sz="2100" b="1" dirty="0">
                <a:solidFill>
                  <a:srgbClr val="002060"/>
                </a:solidFill>
                <a:latin typeface="#9Slide03 SFU Futura_12" panose="00000400000000000000" pitchFamily="2" charset="0"/>
              </a:rPr>
              <a:t> </a:t>
            </a:r>
            <a:r>
              <a:rPr lang="en-US" sz="2100" b="1" dirty="0" err="1">
                <a:solidFill>
                  <a:srgbClr val="002060"/>
                </a:solidFill>
                <a:latin typeface="#9Slide03 SFU Futura_12" panose="00000400000000000000" pitchFamily="2" charset="0"/>
              </a:rPr>
              <a:t>hình</a:t>
            </a:r>
            <a:r>
              <a:rPr lang="en-US" sz="2100" b="1" dirty="0">
                <a:solidFill>
                  <a:srgbClr val="002060"/>
                </a:solidFill>
                <a:latin typeface="#9Slide03 SFU Futura_12" panose="00000400000000000000" pitchFamily="2" charset="0"/>
              </a:rPr>
              <a:t> </a:t>
            </a:r>
            <a:r>
              <a:rPr lang="en-US" sz="2100" b="1" dirty="0" err="1">
                <a:solidFill>
                  <a:srgbClr val="002060"/>
                </a:solidFill>
                <a:latin typeface="#9Slide03 SFU Futura_12" panose="00000400000000000000" pitchFamily="2" charset="0"/>
              </a:rPr>
              <a:t>kết</a:t>
            </a:r>
            <a:r>
              <a:rPr lang="en-US" sz="2100" b="1" dirty="0">
                <a:solidFill>
                  <a:srgbClr val="002060"/>
                </a:solidFill>
                <a:latin typeface="#9Slide03 SFU Futura_12" panose="00000400000000000000" pitchFamily="2" charset="0"/>
              </a:rPr>
              <a:t> </a:t>
            </a:r>
            <a:r>
              <a:rPr lang="en-US" sz="2100" b="1" dirty="0" err="1">
                <a:solidFill>
                  <a:srgbClr val="002060"/>
                </a:solidFill>
                <a:latin typeface="#9Slide03 SFU Futura_12" panose="00000400000000000000" pitchFamily="2" charset="0"/>
              </a:rPr>
              <a:t>quả</a:t>
            </a:r>
            <a:r>
              <a:rPr lang="en-US" sz="2100" b="1" dirty="0">
                <a:solidFill>
                  <a:srgbClr val="002060"/>
                </a:solidFill>
                <a:latin typeface="#9Slide03 SFU Futura_12" panose="00000400000000000000" pitchFamily="2" charset="0"/>
              </a:rPr>
              <a:t> </a:t>
            </a:r>
            <a:r>
              <a:rPr lang="en-US" sz="2100" b="1" dirty="0">
                <a:solidFill>
                  <a:srgbClr val="002060"/>
                </a:solidFill>
                <a:latin typeface="#9Slide03 SFU Futura_12" panose="00000400000000000000" pitchFamily="2" charset="0"/>
                <a:sym typeface="Wingdings" panose="05000000000000000000" pitchFamily="2" charset="2"/>
              </a:rPr>
              <a:t> </a:t>
            </a:r>
            <a:r>
              <a:rPr lang="en-US" sz="2100" b="1" dirty="0" err="1">
                <a:solidFill>
                  <a:srgbClr val="002060"/>
                </a:solidFill>
                <a:latin typeface="#9Slide03 SFU Futura_12" panose="00000400000000000000" pitchFamily="2" charset="0"/>
                <a:sym typeface="Wingdings" panose="05000000000000000000" pitchFamily="2" charset="2"/>
              </a:rPr>
              <a:t>báo</a:t>
            </a:r>
            <a:r>
              <a:rPr lang="en-US" sz="2100" b="1" dirty="0">
                <a:solidFill>
                  <a:srgbClr val="002060"/>
                </a:solidFill>
                <a:latin typeface="#9Slide03 SFU Futura_12" panose="00000400000000000000" pitchFamily="2" charset="0"/>
                <a:sym typeface="Wingdings" panose="05000000000000000000" pitchFamily="2" charset="2"/>
              </a:rPr>
              <a:t> GV</a:t>
            </a:r>
            <a:endParaRPr lang="en-US" sz="2100" b="1" dirty="0">
              <a:solidFill>
                <a:srgbClr val="002060"/>
              </a:solidFill>
              <a:latin typeface="#9Slide03 SFU Futura_12" panose="00000400000000000000" pitchFamily="2" charset="0"/>
            </a:endParaRPr>
          </a:p>
        </p:txBody>
      </p:sp>
      <p:sp>
        <p:nvSpPr>
          <p:cNvPr id="14" name="Text Box 5">
            <a:extLst>
              <a:ext uri="{FF2B5EF4-FFF2-40B4-BE49-F238E27FC236}">
                <a16:creationId xmlns:a16="http://schemas.microsoft.com/office/drawing/2014/main" id="{872E1979-55C1-4A81-98AD-1A80D5570F6B}"/>
              </a:ext>
            </a:extLst>
          </p:cNvPr>
          <p:cNvSpPr txBox="1">
            <a:spLocks noChangeArrowheads="1"/>
          </p:cNvSpPr>
          <p:nvPr/>
        </p:nvSpPr>
        <p:spPr bwMode="auto">
          <a:xfrm>
            <a:off x="7152612" y="2924149"/>
            <a:ext cx="1947088" cy="1061829"/>
          </a:xfrm>
          <a:prstGeom prst="rect">
            <a:avLst/>
          </a:prstGeom>
          <a:noFill/>
          <a:ln w="9525" algn="ctr">
            <a:solidFill>
              <a:srgbClr val="000000"/>
            </a:solid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defRPr/>
            </a:pPr>
            <a:r>
              <a:rPr lang="en-US" sz="2100" b="1" dirty="0">
                <a:solidFill>
                  <a:srgbClr val="002060"/>
                </a:solidFill>
                <a:latin typeface="#9Slide03 SFU Futura_12" panose="00000400000000000000" pitchFamily="2" charset="0"/>
              </a:rPr>
              <a:t>5 HS </a:t>
            </a:r>
            <a:r>
              <a:rPr lang="en-US" sz="2100" b="1" dirty="0" err="1">
                <a:solidFill>
                  <a:srgbClr val="002060"/>
                </a:solidFill>
                <a:latin typeface="#9Slide03 SFU Futura_12" panose="00000400000000000000" pitchFamily="2" charset="0"/>
              </a:rPr>
              <a:t>cao</a:t>
            </a:r>
            <a:r>
              <a:rPr lang="en-US" sz="2100" b="1" dirty="0">
                <a:solidFill>
                  <a:srgbClr val="002060"/>
                </a:solidFill>
                <a:latin typeface="#9Slide03 SFU Futura_12" panose="00000400000000000000" pitchFamily="2" charset="0"/>
              </a:rPr>
              <a:t> </a:t>
            </a:r>
            <a:r>
              <a:rPr lang="en-US" sz="2100" b="1" dirty="0" err="1">
                <a:solidFill>
                  <a:srgbClr val="002060"/>
                </a:solidFill>
                <a:latin typeface="#9Slide03 SFU Futura_12" panose="00000400000000000000" pitchFamily="2" charset="0"/>
              </a:rPr>
              <a:t>điểm</a:t>
            </a:r>
            <a:r>
              <a:rPr lang="en-US" sz="2100" b="1" dirty="0">
                <a:solidFill>
                  <a:srgbClr val="002060"/>
                </a:solidFill>
                <a:latin typeface="#9Slide03 SFU Futura_12" panose="00000400000000000000" pitchFamily="2" charset="0"/>
              </a:rPr>
              <a:t> </a:t>
            </a:r>
            <a:r>
              <a:rPr lang="en-US" sz="2100" b="1" dirty="0" err="1">
                <a:solidFill>
                  <a:srgbClr val="002060"/>
                </a:solidFill>
                <a:latin typeface="#9Slide03 SFU Futura_12" panose="00000400000000000000" pitchFamily="2" charset="0"/>
              </a:rPr>
              <a:t>nhất</a:t>
            </a:r>
            <a:r>
              <a:rPr lang="en-US" sz="2100" b="1" dirty="0">
                <a:solidFill>
                  <a:srgbClr val="002060"/>
                </a:solidFill>
                <a:latin typeface="#9Slide03 SFU Futura_12" panose="00000400000000000000" pitchFamily="2" charset="0"/>
              </a:rPr>
              <a:t> </a:t>
            </a:r>
            <a:r>
              <a:rPr lang="en-US" sz="2100" b="1" dirty="0">
                <a:solidFill>
                  <a:srgbClr val="002060"/>
                </a:solidFill>
                <a:latin typeface="#9Slide03 SFU Futura_12" panose="00000400000000000000" pitchFamily="2" charset="0"/>
                <a:sym typeface="Wingdings" panose="05000000000000000000" pitchFamily="2" charset="2"/>
              </a:rPr>
              <a:t> </a:t>
            </a:r>
            <a:r>
              <a:rPr lang="en-US" sz="2100" b="1" dirty="0" err="1">
                <a:solidFill>
                  <a:srgbClr val="002060"/>
                </a:solidFill>
                <a:latin typeface="#9Slide03 SFU Futura_12" panose="00000400000000000000" pitchFamily="2" charset="0"/>
                <a:sym typeface="Wingdings" panose="05000000000000000000" pitchFamily="2" charset="2"/>
              </a:rPr>
              <a:t>điểm</a:t>
            </a:r>
            <a:r>
              <a:rPr lang="en-US" sz="2100" b="1" dirty="0">
                <a:solidFill>
                  <a:srgbClr val="002060"/>
                </a:solidFill>
                <a:latin typeface="#9Slide03 SFU Futura_12" panose="00000400000000000000" pitchFamily="2" charset="0"/>
                <a:sym typeface="Wingdings" panose="05000000000000000000" pitchFamily="2" charset="2"/>
              </a:rPr>
              <a:t> </a:t>
            </a:r>
            <a:r>
              <a:rPr lang="en-US" sz="2100" b="1" dirty="0" err="1">
                <a:solidFill>
                  <a:srgbClr val="002060"/>
                </a:solidFill>
                <a:latin typeface="#9Slide03 SFU Futura_12" panose="00000400000000000000" pitchFamily="2" charset="0"/>
                <a:sym typeface="Wingdings" panose="05000000000000000000" pitchFamily="2" charset="2"/>
              </a:rPr>
              <a:t>cộng</a:t>
            </a:r>
            <a:endParaRPr lang="en-US" sz="2100" b="1" dirty="0">
              <a:solidFill>
                <a:srgbClr val="002060"/>
              </a:solidFill>
              <a:latin typeface="#9Slide03 SFU Futura_12" panose="00000400000000000000" pitchFamily="2" charset="0"/>
            </a:endParaRPr>
          </a:p>
        </p:txBody>
      </p:sp>
      <p:pic>
        <p:nvPicPr>
          <p:cNvPr id="15" name="Picture 14" descr="Graphical user interface&#10;&#10;Description automatically generated">
            <a:extLst>
              <a:ext uri="{FF2B5EF4-FFF2-40B4-BE49-F238E27FC236}">
                <a16:creationId xmlns:a16="http://schemas.microsoft.com/office/drawing/2014/main" id="{F6BE3764-8631-4A32-9DDF-F8BFB3BFB2BB}"/>
              </a:ext>
            </a:extLst>
          </p:cNvPr>
          <p:cNvPicPr>
            <a:picLocks noChangeAspect="1"/>
          </p:cNvPicPr>
          <p:nvPr/>
        </p:nvPicPr>
        <p:blipFill>
          <a:blip r:embed="rId5"/>
          <a:stretch>
            <a:fillRect/>
          </a:stretch>
        </p:blipFill>
        <p:spPr>
          <a:xfrm>
            <a:off x="5406441" y="613031"/>
            <a:ext cx="3720624" cy="2311118"/>
          </a:xfrm>
          <a:prstGeom prst="rect">
            <a:avLst/>
          </a:prstGeom>
        </p:spPr>
      </p:pic>
    </p:spTree>
    <p:extLst>
      <p:ext uri="{BB962C8B-B14F-4D97-AF65-F5344CB8AC3E}">
        <p14:creationId xmlns:p14="http://schemas.microsoft.com/office/powerpoint/2010/main" val="2455423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To Write A Thank You Letter | Thank you pictures, Minion thank you,  Cute minions">
            <a:extLst>
              <a:ext uri="{FF2B5EF4-FFF2-40B4-BE49-F238E27FC236}">
                <a16:creationId xmlns:a16="http://schemas.microsoft.com/office/drawing/2014/main" id="{96A03874-E185-20B3-12D5-A622C45D6D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688"/>
            <a:ext cx="9144000" cy="4808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367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s://upload.wikimedia.org/wikipedia/commons/thumb/7/7c/South_Asia_%28orthographic_projection%29.svg/300px-South_Asia_%28orthographic_projection%29.svg.png">
            <a:extLst>
              <a:ext uri="{FF2B5EF4-FFF2-40B4-BE49-F238E27FC236}">
                <a16:creationId xmlns:a16="http://schemas.microsoft.com/office/drawing/2014/main" id="{2EB883FA-FE53-4684-A009-080C782159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0936" y="1685451"/>
            <a:ext cx="3453063" cy="34530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0F18DA7-22BA-4C58-B0E3-1AED980AF402}"/>
              </a:ext>
            </a:extLst>
          </p:cNvPr>
          <p:cNvSpPr txBox="1"/>
          <p:nvPr/>
        </p:nvSpPr>
        <p:spPr>
          <a:xfrm>
            <a:off x="0" y="625942"/>
            <a:ext cx="8987589" cy="584775"/>
          </a:xfrm>
          <a:prstGeom prst="rect">
            <a:avLst/>
          </a:prstGeom>
          <a:noFill/>
        </p:spPr>
        <p:txBody>
          <a:bodyPr wrap="square" rtlCol="0">
            <a:spAutoFit/>
          </a:bodyPr>
          <a:lstStyle/>
          <a:p>
            <a:pPr algn="just" defTabSz="685800"/>
            <a:r>
              <a:rPr lang="en-US" sz="3200" b="1" dirty="0">
                <a:solidFill>
                  <a:srgbClr val="FF0000"/>
                </a:solidFill>
                <a:latin typeface="Arial" panose="020B0604020202020204" pitchFamily="34" charset="0"/>
                <a:ea typeface="Arial Unicode MS" pitchFamily="34" charset="-128"/>
                <a:cs typeface="Arial" panose="020B0604020202020204" pitchFamily="34" charset="0"/>
              </a:rPr>
              <a:t>1. </a:t>
            </a:r>
            <a:r>
              <a:rPr lang="en-US" sz="3200" b="1" dirty="0" err="1">
                <a:solidFill>
                  <a:srgbClr val="FF0000"/>
                </a:solidFill>
                <a:latin typeface="Arial" panose="020B0604020202020204" pitchFamily="34" charset="0"/>
                <a:ea typeface="Arial Unicode MS" pitchFamily="34" charset="-128"/>
                <a:cs typeface="Arial" panose="020B0604020202020204" pitchFamily="34" charset="0"/>
              </a:rPr>
              <a:t>Vị</a:t>
            </a:r>
            <a:r>
              <a:rPr lang="en-US" sz="3200" b="1" dirty="0">
                <a:solidFill>
                  <a:srgbClr val="FF0000"/>
                </a:solidFill>
                <a:latin typeface="Arial" panose="020B0604020202020204" pitchFamily="34" charset="0"/>
                <a:ea typeface="Arial Unicode MS" pitchFamily="34" charset="-128"/>
                <a:cs typeface="Arial" panose="020B0604020202020204" pitchFamily="34" charset="0"/>
              </a:rPr>
              <a:t> </a:t>
            </a:r>
            <a:r>
              <a:rPr lang="en-US" sz="3200" b="1" dirty="0" err="1">
                <a:solidFill>
                  <a:srgbClr val="FF0000"/>
                </a:solidFill>
                <a:latin typeface="Arial" panose="020B0604020202020204" pitchFamily="34" charset="0"/>
                <a:ea typeface="Arial Unicode MS" pitchFamily="34" charset="-128"/>
                <a:cs typeface="Arial" panose="020B0604020202020204" pitchFamily="34" charset="0"/>
              </a:rPr>
              <a:t>trí</a:t>
            </a:r>
            <a:r>
              <a:rPr lang="en-US" sz="3200" b="1" dirty="0">
                <a:solidFill>
                  <a:srgbClr val="FF0000"/>
                </a:solidFill>
                <a:latin typeface="Arial" panose="020B0604020202020204" pitchFamily="34" charset="0"/>
                <a:ea typeface="Arial Unicode MS" pitchFamily="34" charset="-128"/>
                <a:cs typeface="Arial" panose="020B0604020202020204" pitchFamily="34" charset="0"/>
              </a:rPr>
              <a:t> </a:t>
            </a:r>
            <a:r>
              <a:rPr lang="en-US" sz="3200" b="1" dirty="0" err="1">
                <a:solidFill>
                  <a:srgbClr val="FF0000"/>
                </a:solidFill>
                <a:latin typeface="Arial" panose="020B0604020202020204" pitchFamily="34" charset="0"/>
                <a:ea typeface="Arial Unicode MS" pitchFamily="34" charset="-128"/>
                <a:cs typeface="Arial" panose="020B0604020202020204" pitchFamily="34" charset="0"/>
              </a:rPr>
              <a:t>địa</a:t>
            </a:r>
            <a:r>
              <a:rPr lang="en-US" sz="3200" b="1" dirty="0">
                <a:solidFill>
                  <a:srgbClr val="FF0000"/>
                </a:solidFill>
                <a:latin typeface="Arial" panose="020B0604020202020204" pitchFamily="34" charset="0"/>
                <a:ea typeface="Arial Unicode MS" pitchFamily="34" charset="-128"/>
                <a:cs typeface="Arial" panose="020B0604020202020204" pitchFamily="34" charset="0"/>
              </a:rPr>
              <a:t> </a:t>
            </a:r>
            <a:r>
              <a:rPr lang="en-US" sz="3200" b="1" dirty="0" err="1">
                <a:solidFill>
                  <a:srgbClr val="FF0000"/>
                </a:solidFill>
                <a:latin typeface="Arial" panose="020B0604020202020204" pitchFamily="34" charset="0"/>
                <a:ea typeface="Arial Unicode MS" pitchFamily="34" charset="-128"/>
                <a:cs typeface="Arial" panose="020B0604020202020204" pitchFamily="34" charset="0"/>
              </a:rPr>
              <a:t>lí</a:t>
            </a:r>
            <a:r>
              <a:rPr lang="en-US" sz="3200" b="1" dirty="0">
                <a:solidFill>
                  <a:srgbClr val="FF0000"/>
                </a:solidFill>
                <a:latin typeface="Arial" panose="020B0604020202020204" pitchFamily="34" charset="0"/>
                <a:ea typeface="Arial Unicode MS" pitchFamily="34" charset="-128"/>
                <a:cs typeface="Arial" panose="020B0604020202020204" pitchFamily="34" charset="0"/>
              </a:rPr>
              <a:t> </a:t>
            </a:r>
          </a:p>
        </p:txBody>
      </p:sp>
      <p:sp>
        <p:nvSpPr>
          <p:cNvPr id="4" name="Rectangle 3">
            <a:extLst>
              <a:ext uri="{FF2B5EF4-FFF2-40B4-BE49-F238E27FC236}">
                <a16:creationId xmlns:a16="http://schemas.microsoft.com/office/drawing/2014/main" id="{63C4176A-F49B-4733-BD9B-048F6ACB7B17}"/>
              </a:ext>
            </a:extLst>
          </p:cNvPr>
          <p:cNvSpPr/>
          <p:nvPr/>
        </p:nvSpPr>
        <p:spPr>
          <a:xfrm>
            <a:off x="5923723" y="83173"/>
            <a:ext cx="2842592" cy="438653"/>
          </a:xfrm>
          <a:prstGeom prst="rect">
            <a:avLst/>
          </a:prstGeom>
          <a:noFill/>
          <a:ln>
            <a:no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vi-VN" sz="32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I. TỰ NHIÊN</a:t>
            </a:r>
            <a:endParaRPr lang="en-US" sz="32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5" name="Picture 2" descr="Map Cartoon png download - 512*512 - Free Transparent Map png Download. -  CleanPNG / KissPNG">
            <a:extLst>
              <a:ext uri="{FF2B5EF4-FFF2-40B4-BE49-F238E27FC236}">
                <a16:creationId xmlns:a16="http://schemas.microsoft.com/office/drawing/2014/main" id="{CC3CDFB2-3959-4672-A555-03870BAD05D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85" b="96731" l="10000" r="90000">
                        <a14:foregroundMark x1="64667" y1="91346" x2="45667" y2="96923"/>
                        <a14:foregroundMark x1="45667" y1="96923" x2="35333" y2="89808"/>
                        <a14:foregroundMark x1="41222" y1="6923" x2="49333" y2="5385"/>
                        <a14:foregroundMark x1="49333" y1="5385" x2="56222" y2="6731"/>
                        <a14:foregroundMark x1="56222" y1="6731" x2="56667" y2="7115"/>
                        <a14:foregroundMark x1="48667" y1="385" x2="48667" y2="385"/>
                      </a14:backgroundRemoval>
                    </a14:imgEffect>
                  </a14:imgLayer>
                </a14:imgProps>
              </a:ext>
              <a:ext uri="{28A0092B-C50C-407E-A947-70E740481C1C}">
                <a14:useLocalDpi xmlns:a14="http://schemas.microsoft.com/office/drawing/2010/main" val="0"/>
              </a:ext>
            </a:extLst>
          </a:blip>
          <a:srcRect l="28004" r="29190"/>
          <a:stretch/>
        </p:blipFill>
        <p:spPr bwMode="auto">
          <a:xfrm>
            <a:off x="0" y="2869533"/>
            <a:ext cx="505198" cy="6818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5">
            <a:extLst>
              <a:ext uri="{FF2B5EF4-FFF2-40B4-BE49-F238E27FC236}">
                <a16:creationId xmlns:a16="http://schemas.microsoft.com/office/drawing/2014/main" id="{86484FFC-13CC-42D3-A02D-81ED95BB6A79}"/>
              </a:ext>
            </a:extLst>
          </p:cNvPr>
          <p:cNvSpPr txBox="1">
            <a:spLocks noChangeArrowheads="1"/>
          </p:cNvSpPr>
          <p:nvPr/>
        </p:nvSpPr>
        <p:spPr bwMode="auto">
          <a:xfrm>
            <a:off x="559612" y="2389191"/>
            <a:ext cx="2585358" cy="1631216"/>
          </a:xfrm>
          <a:prstGeom prst="rect">
            <a:avLst/>
          </a:prstGeom>
          <a:noFill/>
          <a:ln w="9525" algn="ctr">
            <a:solidFill>
              <a:srgbClr val="00B050"/>
            </a:solid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defRPr/>
            </a:pPr>
            <a:r>
              <a:rPr lang="en-US" b="1" dirty="0">
                <a:solidFill>
                  <a:srgbClr val="002060"/>
                </a:solidFill>
                <a:latin typeface="#9Slide03 SFU Futura_12" panose="00000400000000000000" pitchFamily="2" charset="0"/>
              </a:rPr>
              <a:t> </a:t>
            </a:r>
            <a:r>
              <a:rPr lang="en-US" sz="2400" b="1" dirty="0" err="1">
                <a:solidFill>
                  <a:srgbClr val="002060"/>
                </a:solidFill>
                <a:latin typeface="Arial" panose="020B0604020202020204" pitchFamily="34" charset="0"/>
                <a:cs typeface="Arial" panose="020B0604020202020204" pitchFamily="34" charset="0"/>
              </a:rPr>
              <a:t>Sử</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dụng</a:t>
            </a:r>
            <a:r>
              <a:rPr lang="en-US" sz="2400" b="1" dirty="0">
                <a:solidFill>
                  <a:srgbClr val="002060"/>
                </a:solidFill>
                <a:latin typeface="Arial" panose="020B0604020202020204" pitchFamily="34" charset="0"/>
                <a:cs typeface="Arial" panose="020B0604020202020204" pitchFamily="34" charset="0"/>
              </a:rPr>
              <a:t> GOOGLE MAPS </a:t>
            </a:r>
            <a:r>
              <a:rPr lang="en-US" sz="2400" b="1" dirty="0" err="1">
                <a:solidFill>
                  <a:srgbClr val="002060"/>
                </a:solidFill>
                <a:latin typeface="Arial" panose="020B0604020202020204" pitchFamily="34" charset="0"/>
                <a:cs typeface="Arial" panose="020B0604020202020204" pitchFamily="34" charset="0"/>
              </a:rPr>
              <a:t>tìm</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vị</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trí</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của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khu</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vưc</a:t>
            </a:r>
            <a:r>
              <a:rPr lang="en-US" sz="2400" b="1" dirty="0">
                <a:solidFill>
                  <a:srgbClr val="002060"/>
                </a:solidFill>
                <a:latin typeface="Arial" panose="020B0604020202020204" pitchFamily="34" charset="0"/>
                <a:cs typeface="Arial" panose="020B0604020202020204" pitchFamily="34" charset="0"/>
              </a:rPr>
              <a:t> Nam Á</a:t>
            </a:r>
            <a:endParaRPr lang="en-US" b="1" dirty="0">
              <a:solidFill>
                <a:srgbClr val="002060"/>
              </a:solidFill>
              <a:latin typeface="Arial" panose="020B0604020202020204" pitchFamily="34" charset="0"/>
              <a:cs typeface="Arial" panose="020B0604020202020204" pitchFamily="34" charset="0"/>
            </a:endParaRPr>
          </a:p>
        </p:txBody>
      </p:sp>
      <p:pic>
        <p:nvPicPr>
          <p:cNvPr id="7" name="Picture 6" descr="Qr code&#10;&#10;Description automatically generated">
            <a:extLst>
              <a:ext uri="{FF2B5EF4-FFF2-40B4-BE49-F238E27FC236}">
                <a16:creationId xmlns:a16="http://schemas.microsoft.com/office/drawing/2014/main" id="{1611ECC8-2545-4855-9A85-2DE466298F74}"/>
              </a:ext>
            </a:extLst>
          </p:cNvPr>
          <p:cNvPicPr>
            <a:picLocks noChangeAspect="1"/>
          </p:cNvPicPr>
          <p:nvPr/>
        </p:nvPicPr>
        <p:blipFill rotWithShape="1">
          <a:blip r:embed="rId5">
            <a:extLst>
              <a:ext uri="{28A0092B-C50C-407E-A947-70E740481C1C}">
                <a14:useLocalDpi xmlns:a14="http://schemas.microsoft.com/office/drawing/2010/main" val="0"/>
              </a:ext>
            </a:extLst>
          </a:blip>
          <a:srcRect l="4952" t="5179" r="4939" b="5179"/>
          <a:stretch/>
        </p:blipFill>
        <p:spPr>
          <a:xfrm>
            <a:off x="3253798" y="2240749"/>
            <a:ext cx="2382724" cy="2144677"/>
          </a:xfrm>
          <a:prstGeom prst="rect">
            <a:avLst/>
          </a:prstGeom>
        </p:spPr>
      </p:pic>
      <p:pic>
        <p:nvPicPr>
          <p:cNvPr id="10" name="Picture 4" descr="Thông tin tuyển dụng Công ty CP giải pháp Không Gian Xanh | Khoa Công nghệ  thông tin">
            <a:extLst>
              <a:ext uri="{FF2B5EF4-FFF2-40B4-BE49-F238E27FC236}">
                <a16:creationId xmlns:a16="http://schemas.microsoft.com/office/drawing/2014/main" id="{A1E028A5-1736-4F3B-A68B-7D849AA06C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95" y="4157464"/>
            <a:ext cx="1152785" cy="989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984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2216E37-C997-79C9-C505-9A572915BD5B}"/>
              </a:ext>
            </a:extLst>
          </p:cNvPr>
          <p:cNvSpPr txBox="1"/>
          <p:nvPr/>
        </p:nvSpPr>
        <p:spPr>
          <a:xfrm>
            <a:off x="164969" y="0"/>
            <a:ext cx="8814061" cy="2080762"/>
          </a:xfrm>
          <a:prstGeom prst="rect">
            <a:avLst/>
          </a:prstGeom>
          <a:noFill/>
        </p:spPr>
        <p:txBody>
          <a:bodyPr wrap="square">
            <a:spAutoFit/>
          </a:bodyPr>
          <a:lstStyle/>
          <a:p>
            <a:pPr>
              <a:lnSpc>
                <a:spcPct val="115000"/>
              </a:lnSpc>
              <a:spcAft>
                <a:spcPts val="1000"/>
              </a:spcAft>
            </a:pPr>
            <a:r>
              <a:rPr lang="vi-VN" sz="3600" b="1" i="1" dirty="0">
                <a:solidFill>
                  <a:srgbClr val="C00000"/>
                </a:solidFill>
                <a:effectLst/>
                <a:latin typeface="Times New Roman" panose="02020603050405020304" pitchFamily="18" charset="0"/>
                <a:ea typeface="Times New Roman" panose="02020603050405020304" pitchFamily="18" charset="0"/>
              </a:rPr>
              <a:t>1. Vị trí địa lí và địa hình:</a:t>
            </a:r>
            <a:endParaRPr lang="en-VN" sz="3600" dirty="0">
              <a:solidFill>
                <a:srgbClr val="C00000"/>
              </a:solidFill>
              <a:effectLst/>
              <a:latin typeface="Times New Roman" panose="02020603050405020304" pitchFamily="18" charset="0"/>
              <a:ea typeface="Arial" panose="020B0604020202020204" pitchFamily="34" charset="0"/>
            </a:endParaRPr>
          </a:p>
          <a:p>
            <a:pPr algn="just">
              <a:lnSpc>
                <a:spcPct val="115000"/>
              </a:lnSpc>
              <a:spcAft>
                <a:spcPts val="1000"/>
              </a:spcAft>
            </a:pPr>
            <a:r>
              <a:rPr lang="vi-VN" sz="3600" dirty="0">
                <a:solidFill>
                  <a:srgbClr val="000000"/>
                </a:solidFill>
                <a:effectLst/>
                <a:latin typeface="Times New Roman" panose="02020603050405020304" pitchFamily="18" charset="0"/>
                <a:ea typeface="Times New Roman" panose="02020603050405020304" pitchFamily="18" charset="0"/>
              </a:rPr>
              <a:t>- </a:t>
            </a:r>
            <a:r>
              <a:rPr lang="vi-VN" sz="3600" b="1" dirty="0">
                <a:solidFill>
                  <a:srgbClr val="000000"/>
                </a:solidFill>
                <a:effectLst/>
                <a:latin typeface="Times New Roman" panose="02020603050405020304" pitchFamily="18" charset="0"/>
                <a:ea typeface="Times New Roman" panose="02020603050405020304" pitchFamily="18" charset="0"/>
              </a:rPr>
              <a:t>Vị trí: </a:t>
            </a:r>
            <a:r>
              <a:rPr lang="vi-VN" sz="3600" dirty="0">
                <a:solidFill>
                  <a:srgbClr val="000000"/>
                </a:solidFill>
                <a:effectLst/>
                <a:latin typeface="Times New Roman" panose="02020603050405020304" pitchFamily="18" charset="0"/>
                <a:ea typeface="Times New Roman" panose="02020603050405020304" pitchFamily="18" charset="0"/>
              </a:rPr>
              <a:t>Nam Á nằm về phía Nam châu Á,  phần lớn trên bán đảo Đề Can.</a:t>
            </a:r>
            <a:endParaRPr lang="en-VN" sz="3600" dirty="0">
              <a:effectLst/>
              <a:latin typeface="Times New Roman" panose="02020603050405020304" pitchFamily="18" charset="0"/>
              <a:ea typeface="Arial" panose="020B0604020202020204" pitchFamily="34" charset="0"/>
            </a:endParaRPr>
          </a:p>
        </p:txBody>
      </p:sp>
    </p:spTree>
    <p:extLst>
      <p:ext uri="{BB962C8B-B14F-4D97-AF65-F5344CB8AC3E}">
        <p14:creationId xmlns:p14="http://schemas.microsoft.com/office/powerpoint/2010/main" val="2946135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Phong Cảnh đỉnh Núi Biểu Tượng Vật Liệu Minh Họa Vector Miễn Phí Hình ảnh |  Định dạng hình ảnh SVG 401289074| vn.lovepik.com">
            <a:extLst>
              <a:ext uri="{FF2B5EF4-FFF2-40B4-BE49-F238E27FC236}">
                <a16:creationId xmlns:a16="http://schemas.microsoft.com/office/drawing/2014/main" id="{C8D2501F-2C1C-44E2-8DC6-91F8A46D9A7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1729" t="21568" r="9665" b="19122"/>
          <a:stretch/>
        </p:blipFill>
        <p:spPr bwMode="auto">
          <a:xfrm>
            <a:off x="27183" y="609375"/>
            <a:ext cx="1024657" cy="7731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Vị trí địa lí và địa hình khu vực nam Á | SGK Địa lí lớp 8">
            <a:extLst>
              <a:ext uri="{FF2B5EF4-FFF2-40B4-BE49-F238E27FC236}">
                <a16:creationId xmlns:a16="http://schemas.microsoft.com/office/drawing/2014/main" id="{D85FB9EC-F2AB-4570-9186-52B9EF37818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b="5461"/>
          <a:stretch/>
        </p:blipFill>
        <p:spPr bwMode="auto">
          <a:xfrm>
            <a:off x="4976884" y="587492"/>
            <a:ext cx="4209482" cy="4556008"/>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5">
            <a:extLst>
              <a:ext uri="{FF2B5EF4-FFF2-40B4-BE49-F238E27FC236}">
                <a16:creationId xmlns:a16="http://schemas.microsoft.com/office/drawing/2014/main" id="{1DF071C2-D194-4919-90B2-832380F3C3DB}"/>
              </a:ext>
            </a:extLst>
          </p:cNvPr>
          <p:cNvSpPr txBox="1">
            <a:spLocks noChangeArrowheads="1"/>
          </p:cNvSpPr>
          <p:nvPr/>
        </p:nvSpPr>
        <p:spPr bwMode="auto">
          <a:xfrm>
            <a:off x="4976884" y="587492"/>
            <a:ext cx="4139410" cy="338554"/>
          </a:xfrm>
          <a:prstGeom prst="rect">
            <a:avLst/>
          </a:prstGeom>
          <a:solidFill>
            <a:schemeClr val="bg1"/>
          </a:solidFill>
          <a:ln w="9525" algn="ctr">
            <a:no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defRPr/>
            </a:pP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Lược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đồ</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tự</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nhiên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khu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vực</a:t>
            </a:r>
            <a:r>
              <a:rPr lang="en-US" sz="1600" dirty="0">
                <a:latin typeface="Arial" panose="020B0604020202020204" pitchFamily="34" charset="0"/>
                <a:cs typeface="Arial" panose="020B0604020202020204" pitchFamily="34" charset="0"/>
              </a:rPr>
              <a:t> Nam Á</a:t>
            </a:r>
          </a:p>
        </p:txBody>
      </p:sp>
      <p:sp>
        <p:nvSpPr>
          <p:cNvPr id="15" name="Text Box 5">
            <a:extLst>
              <a:ext uri="{FF2B5EF4-FFF2-40B4-BE49-F238E27FC236}">
                <a16:creationId xmlns:a16="http://schemas.microsoft.com/office/drawing/2014/main" id="{E02BC2BA-4431-4B21-A76D-2B2F6328DF55}"/>
              </a:ext>
            </a:extLst>
          </p:cNvPr>
          <p:cNvSpPr txBox="1">
            <a:spLocks noChangeArrowheads="1"/>
          </p:cNvSpPr>
          <p:nvPr/>
        </p:nvSpPr>
        <p:spPr bwMode="auto">
          <a:xfrm>
            <a:off x="1059864" y="1120753"/>
            <a:ext cx="3870215" cy="1384995"/>
          </a:xfrm>
          <a:prstGeom prst="rect">
            <a:avLst/>
          </a:prstGeom>
          <a:solidFill>
            <a:schemeClr val="bg1"/>
          </a:solidFill>
          <a:ln w="9525" algn="ctr">
            <a:solidFill>
              <a:srgbClr val="00B050"/>
            </a:solid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just" eaLnBrk="1" hangingPunct="1">
              <a:spcBef>
                <a:spcPct val="50000"/>
              </a:spcBef>
              <a:defRPr/>
            </a:pPr>
            <a:r>
              <a:rPr lang="en-US" sz="2100" b="1" dirty="0">
                <a:solidFill>
                  <a:srgbClr val="002060"/>
                </a:solidFill>
                <a:latin typeface="Arial" panose="020B0604020202020204" pitchFamily="34" charset="0"/>
                <a:cs typeface="Arial" panose="020B0604020202020204" pitchFamily="34" charset="0"/>
              </a:rPr>
              <a:t>Quan </a:t>
            </a:r>
            <a:r>
              <a:rPr lang="en-US" sz="2100" b="1" dirty="0" err="1">
                <a:solidFill>
                  <a:srgbClr val="002060"/>
                </a:solidFill>
                <a:latin typeface="Arial" panose="020B0604020202020204" pitchFamily="34" charset="0"/>
                <a:cs typeface="Arial" panose="020B0604020202020204" pitchFamily="34" charset="0"/>
              </a:rPr>
              <a:t>sát</a:t>
            </a:r>
            <a:r>
              <a:rPr lang="en-US" sz="2100" b="1" dirty="0">
                <a:solidFill>
                  <a:srgbClr val="002060"/>
                </a:solidFill>
                <a:latin typeface="Arial" panose="020B0604020202020204" pitchFamily="34" charset="0"/>
                <a:cs typeface="Arial" panose="020B0604020202020204" pitchFamily="34" charset="0"/>
              </a:rPr>
              <a:t> </a:t>
            </a:r>
            <a:r>
              <a:rPr lang="en-US" sz="2100" b="1" dirty="0" err="1">
                <a:solidFill>
                  <a:srgbClr val="002060"/>
                </a:solidFill>
                <a:latin typeface="Arial" panose="020B0604020202020204" pitchFamily="34" charset="0"/>
                <a:cs typeface="Arial" panose="020B0604020202020204" pitchFamily="34" charset="0"/>
              </a:rPr>
              <a:t>lược</a:t>
            </a:r>
            <a:r>
              <a:rPr lang="en-US" sz="2100" b="1" dirty="0">
                <a:solidFill>
                  <a:srgbClr val="002060"/>
                </a:solidFill>
                <a:latin typeface="Arial" panose="020B0604020202020204" pitchFamily="34" charset="0"/>
                <a:cs typeface="Arial" panose="020B0604020202020204" pitchFamily="34" charset="0"/>
              </a:rPr>
              <a:t> </a:t>
            </a:r>
            <a:r>
              <a:rPr lang="en-US" sz="2100" b="1" dirty="0" err="1">
                <a:solidFill>
                  <a:srgbClr val="002060"/>
                </a:solidFill>
                <a:latin typeface="Arial" panose="020B0604020202020204" pitchFamily="34" charset="0"/>
                <a:cs typeface="Arial" panose="020B0604020202020204" pitchFamily="34" charset="0"/>
              </a:rPr>
              <a:t>đồ</a:t>
            </a:r>
            <a:r>
              <a:rPr lang="en-US" sz="2100" b="1" dirty="0">
                <a:solidFill>
                  <a:srgbClr val="002060"/>
                </a:solidFill>
                <a:latin typeface="Arial" panose="020B0604020202020204" pitchFamily="34" charset="0"/>
                <a:cs typeface="Arial" panose="020B0604020202020204" pitchFamily="34" charset="0"/>
              </a:rPr>
              <a:t>, </a:t>
            </a:r>
            <a:r>
              <a:rPr lang="en-US" sz="2100" b="1" dirty="0" err="1">
                <a:solidFill>
                  <a:srgbClr val="002060"/>
                </a:solidFill>
                <a:latin typeface="Arial" panose="020B0604020202020204" pitchFamily="34" charset="0"/>
                <a:cs typeface="Arial" panose="020B0604020202020204" pitchFamily="34" charset="0"/>
              </a:rPr>
              <a:t>kể</a:t>
            </a:r>
            <a:r>
              <a:rPr lang="en-US" sz="2100" b="1" dirty="0">
                <a:solidFill>
                  <a:srgbClr val="002060"/>
                </a:solidFill>
                <a:latin typeface="Arial" panose="020B0604020202020204" pitchFamily="34" charset="0"/>
                <a:cs typeface="Arial" panose="020B0604020202020204" pitchFamily="34" charset="0"/>
              </a:rPr>
              <a:t> </a:t>
            </a:r>
            <a:r>
              <a:rPr lang="en-US" sz="2100" b="1" dirty="0" err="1">
                <a:solidFill>
                  <a:srgbClr val="002060"/>
                </a:solidFill>
                <a:latin typeface="Arial" panose="020B0604020202020204" pitchFamily="34" charset="0"/>
                <a:cs typeface="Arial" panose="020B0604020202020204" pitchFamily="34" charset="0"/>
              </a:rPr>
              <a:t>tên</a:t>
            </a:r>
            <a:r>
              <a:rPr lang="en-US" sz="2100" b="1" dirty="0">
                <a:solidFill>
                  <a:srgbClr val="002060"/>
                </a:solidFill>
                <a:latin typeface="Arial" panose="020B0604020202020204" pitchFamily="34" charset="0"/>
                <a:cs typeface="Arial" panose="020B0604020202020204" pitchFamily="34" charset="0"/>
              </a:rPr>
              <a:t> </a:t>
            </a:r>
            <a:r>
              <a:rPr lang="en-US" sz="2100" b="1" dirty="0" err="1">
                <a:solidFill>
                  <a:srgbClr val="002060"/>
                </a:solidFill>
                <a:latin typeface="Arial" panose="020B0604020202020204" pitchFamily="34" charset="0"/>
                <a:cs typeface="Arial" panose="020B0604020202020204" pitchFamily="34" charset="0"/>
              </a:rPr>
              <a:t>các</a:t>
            </a:r>
            <a:r>
              <a:rPr lang="en-US" sz="2100" b="1" dirty="0">
                <a:solidFill>
                  <a:srgbClr val="002060"/>
                </a:solidFill>
                <a:latin typeface="Arial" panose="020B0604020202020204" pitchFamily="34" charset="0"/>
                <a:cs typeface="Arial" panose="020B0604020202020204" pitchFamily="34" charset="0"/>
              </a:rPr>
              <a:t> </a:t>
            </a:r>
            <a:r>
              <a:rPr lang="en-US" sz="2100" b="1" dirty="0" err="1">
                <a:solidFill>
                  <a:srgbClr val="002060"/>
                </a:solidFill>
                <a:latin typeface="Arial" panose="020B0604020202020204" pitchFamily="34" charset="0"/>
                <a:cs typeface="Arial" panose="020B0604020202020204" pitchFamily="34" charset="0"/>
              </a:rPr>
              <a:t>miền</a:t>
            </a:r>
            <a:r>
              <a:rPr lang="en-US" sz="2100" b="1" dirty="0">
                <a:solidFill>
                  <a:srgbClr val="002060"/>
                </a:solidFill>
                <a:latin typeface="Arial" panose="020B0604020202020204" pitchFamily="34" charset="0"/>
                <a:cs typeface="Arial" panose="020B0604020202020204" pitchFamily="34" charset="0"/>
              </a:rPr>
              <a:t> </a:t>
            </a:r>
            <a:r>
              <a:rPr lang="en-US" sz="2100" b="1" dirty="0" err="1">
                <a:solidFill>
                  <a:srgbClr val="002060"/>
                </a:solidFill>
                <a:latin typeface="Arial" panose="020B0604020202020204" pitchFamily="34" charset="0"/>
                <a:cs typeface="Arial" panose="020B0604020202020204" pitchFamily="34" charset="0"/>
              </a:rPr>
              <a:t>địa</a:t>
            </a:r>
            <a:r>
              <a:rPr lang="en-US" sz="2100" b="1" dirty="0">
                <a:solidFill>
                  <a:srgbClr val="002060"/>
                </a:solidFill>
                <a:latin typeface="Arial" panose="020B0604020202020204" pitchFamily="34" charset="0"/>
                <a:cs typeface="Arial" panose="020B0604020202020204" pitchFamily="34" charset="0"/>
              </a:rPr>
              <a:t> </a:t>
            </a:r>
            <a:r>
              <a:rPr lang="en-US" sz="2100" b="1" dirty="0" err="1">
                <a:solidFill>
                  <a:srgbClr val="002060"/>
                </a:solidFill>
                <a:latin typeface="Arial" panose="020B0604020202020204" pitchFamily="34" charset="0"/>
                <a:cs typeface="Arial" panose="020B0604020202020204" pitchFamily="34" charset="0"/>
              </a:rPr>
              <a:t>hình</a:t>
            </a:r>
            <a:r>
              <a:rPr lang="en-US" sz="2100" b="1" dirty="0">
                <a:solidFill>
                  <a:srgbClr val="002060"/>
                </a:solidFill>
                <a:latin typeface="Arial" panose="020B0604020202020204" pitchFamily="34" charset="0"/>
                <a:cs typeface="Arial" panose="020B0604020202020204" pitchFamily="34" charset="0"/>
              </a:rPr>
              <a:t> </a:t>
            </a:r>
            <a:r>
              <a:rPr lang="en-US" sz="2100" b="1" dirty="0" err="1">
                <a:solidFill>
                  <a:srgbClr val="002060"/>
                </a:solidFill>
                <a:latin typeface="Arial" panose="020B0604020202020204" pitchFamily="34" charset="0"/>
                <a:cs typeface="Arial" panose="020B0604020202020204" pitchFamily="34" charset="0"/>
              </a:rPr>
              <a:t>chính</a:t>
            </a:r>
            <a:r>
              <a:rPr lang="en-US" sz="2100" b="1" dirty="0">
                <a:solidFill>
                  <a:srgbClr val="002060"/>
                </a:solidFill>
                <a:latin typeface="Arial" panose="020B0604020202020204" pitchFamily="34" charset="0"/>
                <a:cs typeface="Arial" panose="020B0604020202020204" pitchFamily="34" charset="0"/>
              </a:rPr>
              <a:t> </a:t>
            </a:r>
            <a:r>
              <a:rPr lang="en-US" sz="2100" b="1" dirty="0" err="1">
                <a:solidFill>
                  <a:srgbClr val="002060"/>
                </a:solidFill>
                <a:latin typeface="Arial" panose="020B0604020202020204" pitchFamily="34" charset="0"/>
                <a:cs typeface="Arial" panose="020B0604020202020204" pitchFamily="34" charset="0"/>
              </a:rPr>
              <a:t>từ</a:t>
            </a:r>
            <a:r>
              <a:rPr lang="en-US" sz="2100" b="1" dirty="0">
                <a:solidFill>
                  <a:srgbClr val="002060"/>
                </a:solidFill>
                <a:latin typeface="Arial" panose="020B0604020202020204" pitchFamily="34" charset="0"/>
                <a:cs typeface="Arial" panose="020B0604020202020204" pitchFamily="34" charset="0"/>
              </a:rPr>
              <a:t> </a:t>
            </a:r>
            <a:r>
              <a:rPr lang="en-US" sz="2100" b="1" dirty="0" err="1">
                <a:solidFill>
                  <a:srgbClr val="002060"/>
                </a:solidFill>
                <a:latin typeface="Arial" panose="020B0604020202020204" pitchFamily="34" charset="0"/>
                <a:cs typeface="Arial" panose="020B0604020202020204" pitchFamily="34" charset="0"/>
              </a:rPr>
              <a:t>Bắc</a:t>
            </a:r>
            <a:r>
              <a:rPr lang="en-US" sz="2100" b="1" dirty="0">
                <a:solidFill>
                  <a:srgbClr val="002060"/>
                </a:solidFill>
                <a:latin typeface="Arial" panose="020B0604020202020204" pitchFamily="34" charset="0"/>
                <a:cs typeface="Arial" panose="020B0604020202020204" pitchFamily="34" charset="0"/>
              </a:rPr>
              <a:t> </a:t>
            </a:r>
            <a:r>
              <a:rPr lang="en-US" sz="2100" b="1" dirty="0" err="1">
                <a:solidFill>
                  <a:srgbClr val="002060"/>
                </a:solidFill>
                <a:latin typeface="Arial" panose="020B0604020202020204" pitchFamily="34" charset="0"/>
                <a:cs typeface="Arial" panose="020B0604020202020204" pitchFamily="34" charset="0"/>
              </a:rPr>
              <a:t>xuống</a:t>
            </a:r>
            <a:r>
              <a:rPr lang="en-US" sz="2100" b="1" dirty="0">
                <a:solidFill>
                  <a:srgbClr val="002060"/>
                </a:solidFill>
                <a:latin typeface="Arial" panose="020B0604020202020204" pitchFamily="34" charset="0"/>
                <a:cs typeface="Arial" panose="020B0604020202020204" pitchFamily="34" charset="0"/>
              </a:rPr>
              <a:t> Nam </a:t>
            </a:r>
            <a:r>
              <a:rPr lang="en-US" sz="2100" b="1" dirty="0" err="1">
                <a:solidFill>
                  <a:srgbClr val="002060"/>
                </a:solidFill>
                <a:latin typeface="Arial" panose="020B0604020202020204" pitchFamily="34" charset="0"/>
                <a:cs typeface="Arial" panose="020B0604020202020204" pitchFamily="34" charset="0"/>
              </a:rPr>
              <a:t>của</a:t>
            </a:r>
            <a:r>
              <a:rPr lang="en-US" sz="2100" b="1" dirty="0">
                <a:solidFill>
                  <a:srgbClr val="002060"/>
                </a:solidFill>
                <a:latin typeface="Arial" panose="020B0604020202020204" pitchFamily="34" charset="0"/>
                <a:cs typeface="Arial" panose="020B0604020202020204" pitchFamily="34" charset="0"/>
              </a:rPr>
              <a:t> </a:t>
            </a:r>
            <a:r>
              <a:rPr lang="en-US" sz="2100" b="1" dirty="0" err="1">
                <a:solidFill>
                  <a:srgbClr val="002060"/>
                </a:solidFill>
                <a:latin typeface="Arial" panose="020B0604020202020204" pitchFamily="34" charset="0"/>
                <a:cs typeface="Arial" panose="020B0604020202020204" pitchFamily="34" charset="0"/>
              </a:rPr>
              <a:t>khu</a:t>
            </a:r>
            <a:r>
              <a:rPr lang="en-US" sz="2100" b="1" dirty="0">
                <a:solidFill>
                  <a:srgbClr val="002060"/>
                </a:solidFill>
                <a:latin typeface="Arial" panose="020B0604020202020204" pitchFamily="34" charset="0"/>
                <a:cs typeface="Arial" panose="020B0604020202020204" pitchFamily="34" charset="0"/>
              </a:rPr>
              <a:t> </a:t>
            </a:r>
            <a:r>
              <a:rPr lang="en-US" sz="2100" b="1" dirty="0" err="1">
                <a:solidFill>
                  <a:srgbClr val="002060"/>
                </a:solidFill>
                <a:latin typeface="Arial" panose="020B0604020202020204" pitchFamily="34" charset="0"/>
                <a:cs typeface="Arial" panose="020B0604020202020204" pitchFamily="34" charset="0"/>
              </a:rPr>
              <a:t>vực</a:t>
            </a:r>
            <a:r>
              <a:rPr lang="en-US" sz="2100" b="1" dirty="0">
                <a:solidFill>
                  <a:srgbClr val="002060"/>
                </a:solidFill>
                <a:latin typeface="Arial" panose="020B0604020202020204" pitchFamily="34" charset="0"/>
                <a:cs typeface="Arial" panose="020B0604020202020204" pitchFamily="34" charset="0"/>
              </a:rPr>
              <a:t> Nam Á</a:t>
            </a:r>
            <a:r>
              <a:rPr lang="vi-VN" sz="2100" b="1" dirty="0">
                <a:solidFill>
                  <a:srgbClr val="002060"/>
                </a:solidFill>
                <a:latin typeface="Arial" panose="020B0604020202020204" pitchFamily="34" charset="0"/>
                <a:cs typeface="Arial" panose="020B0604020202020204" pitchFamily="34" charset="0"/>
              </a:rPr>
              <a:t>?</a:t>
            </a:r>
            <a:endParaRPr lang="en-US" sz="2100" b="1" dirty="0">
              <a:solidFill>
                <a:srgbClr val="002060"/>
              </a:solidFill>
              <a:latin typeface="Arial" panose="020B0604020202020204" pitchFamily="34" charset="0"/>
              <a:cs typeface="Arial" panose="020B0604020202020204" pitchFamily="34" charset="0"/>
            </a:endParaRPr>
          </a:p>
        </p:txBody>
      </p:sp>
      <p:pic>
        <p:nvPicPr>
          <p:cNvPr id="16" name="Picture 6" descr="Computer Icons Pen Icon, pen, ink, text, rectangle png | PNGWing">
            <a:extLst>
              <a:ext uri="{FF2B5EF4-FFF2-40B4-BE49-F238E27FC236}">
                <a16:creationId xmlns:a16="http://schemas.microsoft.com/office/drawing/2014/main" id="{6327EA5F-37BF-43F0-83D0-8C08DACFA33C}"/>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961" b="92188" l="10000" r="90000">
                        <a14:foregroundMark x1="61304" y1="45117" x2="67174" y2="21875"/>
                        <a14:foregroundMark x1="67174" y1="21875" x2="67174" y2="20313"/>
                        <a14:foregroundMark x1="63478" y1="20898" x2="62826" y2="22461"/>
                        <a14:foregroundMark x1="61630" y1="25195" x2="45761" y2="24023"/>
                        <a14:foregroundMark x1="42609" y1="26758" x2="62826" y2="29297"/>
                        <a14:foregroundMark x1="67391" y1="29102" x2="62391" y2="50391"/>
                        <a14:foregroundMark x1="62391" y1="50391" x2="60435" y2="91406"/>
                        <a14:foregroundMark x1="60435" y1="91406" x2="58261" y2="92188"/>
                        <a14:foregroundMark x1="71630" y1="23828" x2="71630" y2="23828"/>
                      </a14:backgroundRemoval>
                    </a14:imgEffect>
                  </a14:imgLayer>
                </a14:imgProps>
              </a:ext>
              <a:ext uri="{28A0092B-C50C-407E-A947-70E740481C1C}">
                <a14:useLocalDpi xmlns:a14="http://schemas.microsoft.com/office/drawing/2010/main" val="0"/>
              </a:ext>
            </a:extLst>
          </a:blip>
          <a:srcRect l="28183" t="7973" r="25972" b="3619"/>
          <a:stretch/>
        </p:blipFill>
        <p:spPr bwMode="auto">
          <a:xfrm>
            <a:off x="38507" y="1466302"/>
            <a:ext cx="966528" cy="1038742"/>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5">
            <a:extLst>
              <a:ext uri="{FF2B5EF4-FFF2-40B4-BE49-F238E27FC236}">
                <a16:creationId xmlns:a16="http://schemas.microsoft.com/office/drawing/2014/main" id="{6C4B4D5B-C323-4352-950A-FD88298C7B19}"/>
              </a:ext>
            </a:extLst>
          </p:cNvPr>
          <p:cNvSpPr txBox="1">
            <a:spLocks noChangeArrowheads="1"/>
          </p:cNvSpPr>
          <p:nvPr/>
        </p:nvSpPr>
        <p:spPr bwMode="auto">
          <a:xfrm>
            <a:off x="1252301" y="2847736"/>
            <a:ext cx="2525814" cy="415498"/>
          </a:xfrm>
          <a:prstGeom prst="rect">
            <a:avLst/>
          </a:prstGeom>
          <a:noFill/>
          <a:ln w="9525" algn="ctr">
            <a:no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just" eaLnBrk="1" hangingPunct="1">
              <a:defRPr/>
            </a:pPr>
            <a:r>
              <a:rPr lang="en-US" sz="2100" b="1" dirty="0">
                <a:solidFill>
                  <a:schemeClr val="accent2">
                    <a:lumMod val="50000"/>
                  </a:schemeClr>
                </a:solidFill>
                <a:latin typeface="Arial" panose="020B0604020202020204" pitchFamily="34" charset="0"/>
                <a:cs typeface="Arial" panose="020B0604020202020204" pitchFamily="34" charset="0"/>
              </a:rPr>
              <a:t>-  DÃY HIMALAYA</a:t>
            </a:r>
          </a:p>
        </p:txBody>
      </p:sp>
      <p:sp>
        <p:nvSpPr>
          <p:cNvPr id="18" name="Text Box 5">
            <a:extLst>
              <a:ext uri="{FF2B5EF4-FFF2-40B4-BE49-F238E27FC236}">
                <a16:creationId xmlns:a16="http://schemas.microsoft.com/office/drawing/2014/main" id="{B72A7F63-CCAD-4385-9877-345DBE1560FE}"/>
              </a:ext>
            </a:extLst>
          </p:cNvPr>
          <p:cNvSpPr txBox="1">
            <a:spLocks noChangeArrowheads="1"/>
          </p:cNvSpPr>
          <p:nvPr/>
        </p:nvSpPr>
        <p:spPr bwMode="auto">
          <a:xfrm>
            <a:off x="1190615" y="4585294"/>
            <a:ext cx="3870215" cy="415498"/>
          </a:xfrm>
          <a:prstGeom prst="rect">
            <a:avLst/>
          </a:prstGeom>
          <a:noFill/>
          <a:ln w="9525" algn="ctr">
            <a:no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marL="257175" indent="-257175" algn="just" eaLnBrk="1" hangingPunct="1">
              <a:buFontTx/>
              <a:buChar char="-"/>
              <a:defRPr/>
            </a:pPr>
            <a:r>
              <a:rPr lang="en-US" sz="2100" b="1" dirty="0">
                <a:solidFill>
                  <a:schemeClr val="accent2">
                    <a:lumMod val="50000"/>
                  </a:schemeClr>
                </a:solidFill>
                <a:latin typeface="Arial" panose="020B0604020202020204" pitchFamily="34" charset="0"/>
                <a:cs typeface="Arial" panose="020B0604020202020204" pitchFamily="34" charset="0"/>
              </a:rPr>
              <a:t>SƠN NGUYÊN ĐÊ-CAN</a:t>
            </a:r>
          </a:p>
        </p:txBody>
      </p:sp>
      <p:sp>
        <p:nvSpPr>
          <p:cNvPr id="19" name="Text Box 5">
            <a:extLst>
              <a:ext uri="{FF2B5EF4-FFF2-40B4-BE49-F238E27FC236}">
                <a16:creationId xmlns:a16="http://schemas.microsoft.com/office/drawing/2014/main" id="{539E8D8D-81DE-40C5-9D30-205F037E6F63}"/>
              </a:ext>
            </a:extLst>
          </p:cNvPr>
          <p:cNvSpPr txBox="1">
            <a:spLocks noChangeArrowheads="1"/>
          </p:cNvSpPr>
          <p:nvPr/>
        </p:nvSpPr>
        <p:spPr bwMode="auto">
          <a:xfrm>
            <a:off x="1190615" y="3716515"/>
            <a:ext cx="3760117" cy="415498"/>
          </a:xfrm>
          <a:prstGeom prst="rect">
            <a:avLst/>
          </a:prstGeom>
          <a:noFill/>
          <a:ln w="9525" algn="ctr">
            <a:no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just" eaLnBrk="1" hangingPunct="1">
              <a:defRPr/>
            </a:pPr>
            <a:r>
              <a:rPr lang="en-US" sz="2100" b="1" dirty="0">
                <a:solidFill>
                  <a:schemeClr val="accent2">
                    <a:lumMod val="50000"/>
                  </a:schemeClr>
                </a:solidFill>
                <a:latin typeface="Arial" panose="020B0604020202020204" pitchFamily="34" charset="0"/>
                <a:cs typeface="Arial" panose="020B0604020202020204" pitchFamily="34" charset="0"/>
              </a:rPr>
              <a:t>- ĐỒNG BẰNG ẤN–HẰNG</a:t>
            </a:r>
          </a:p>
        </p:txBody>
      </p:sp>
      <p:pic>
        <p:nvPicPr>
          <p:cNvPr id="20" name="Picture 2" descr="Hình ảnh Sông Avd Biểu Tượng Vector, Hoạt Hình., Rừng., Cây Vector và PNG  với nền trong suốt để tải xuống miễn phí">
            <a:extLst>
              <a:ext uri="{FF2B5EF4-FFF2-40B4-BE49-F238E27FC236}">
                <a16:creationId xmlns:a16="http://schemas.microsoft.com/office/drawing/2014/main" id="{60227DA3-5A1E-49AF-B067-0DB19F0FAAF3}"/>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918" t="37432" r="20957" b="38281"/>
          <a:stretch/>
        </p:blipFill>
        <p:spPr bwMode="auto">
          <a:xfrm>
            <a:off x="0" y="3392044"/>
            <a:ext cx="1226149" cy="75342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Hình ảnh Núi, Biểu Tượng Núi, Phong Cảnh, đồi Núi Vector và PNG với nền  trong suốt để tải xuống miễn phí">
            <a:extLst>
              <a:ext uri="{FF2B5EF4-FFF2-40B4-BE49-F238E27FC236}">
                <a16:creationId xmlns:a16="http://schemas.microsoft.com/office/drawing/2014/main" id="{873DD410-2A12-4DC1-AF2D-5CBF0FA5E310}"/>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30000" y1="57201" x2="30000" y2="57201"/>
                        <a14:foregroundMark x1="29000" y1="57938" x2="29000" y2="57938"/>
                        <a14:foregroundMark x1="72333" y1="56465" x2="72333" y2="56465"/>
                        <a14:foregroundMark x1="71583" y1="53682" x2="70583" y2="53437"/>
                        <a14:foregroundMark x1="39667" y1="43044" x2="39667" y2="43044"/>
                      </a14:backgroundRemoval>
                    </a14:imgEffect>
                  </a14:imgLayer>
                </a14:imgProps>
              </a:ext>
              <a:ext uri="{28A0092B-C50C-407E-A947-70E740481C1C}">
                <a14:useLocalDpi xmlns:a14="http://schemas.microsoft.com/office/drawing/2010/main" val="0"/>
              </a:ext>
            </a:extLst>
          </a:blip>
          <a:srcRect l="21175" t="38800" r="19074" b="39321"/>
          <a:stretch/>
        </p:blipFill>
        <p:spPr bwMode="auto">
          <a:xfrm>
            <a:off x="2992" y="2480862"/>
            <a:ext cx="1223157" cy="91423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Thiết Kế Của Nguyên Tố Nền Sa Mạc Vector-vector Nền-miễn Phí Vector Miễn  Phí Tải Về">
            <a:extLst>
              <a:ext uri="{FF2B5EF4-FFF2-40B4-BE49-F238E27FC236}">
                <a16:creationId xmlns:a16="http://schemas.microsoft.com/office/drawing/2014/main" id="{E9C35EC7-4416-4F25-91D4-6B128FD267E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9939" b="97769" l="5600" r="99200">
                        <a14:foregroundMark x1="22000" y1="51927" x2="22000" y2="51927"/>
                        <a14:foregroundMark x1="3800" y1="56795" x2="3800" y2="56795"/>
                        <a14:foregroundMark x1="5800" y1="46045" x2="5800" y2="46045"/>
                        <a14:foregroundMark x1="12800" y1="47059" x2="12800" y2="47059"/>
                        <a14:foregroundMark x1="12800" y1="47262" x2="14400" y2="47870"/>
                        <a14:foregroundMark x1="19400" y1="49696" x2="19400" y2="49696"/>
                        <a14:foregroundMark x1="21200" y1="49899" x2="21200" y2="49899"/>
                        <a14:foregroundMark x1="22000" y1="49899" x2="22000" y2="49899"/>
                        <a14:foregroundMark x1="8000" y1="77688" x2="8000" y2="77688"/>
                        <a14:foregroundMark x1="8000" y1="78905" x2="8000" y2="78905"/>
                        <a14:foregroundMark x1="8000" y1="79716" x2="8000" y2="79716"/>
                        <a14:foregroundMark x1="21400" y1="87627" x2="21400" y2="87627"/>
                        <a14:foregroundMark x1="22400" y1="87627" x2="22400" y2="87627"/>
                        <a14:foregroundMark x1="23800" y1="87627" x2="25600" y2="87627"/>
                        <a14:foregroundMark x1="27800" y1="87627" x2="30200" y2="87424"/>
                        <a14:foregroundMark x1="34600" y1="87018" x2="34600" y2="87018"/>
                        <a14:foregroundMark x1="39000" y1="87018" x2="42400" y2="87424"/>
                        <a14:foregroundMark x1="97400" y1="58824" x2="97400" y2="58824"/>
                        <a14:foregroundMark x1="69400" y1="61055" x2="69400" y2="61055"/>
                        <a14:foregroundMark x1="59600" y1="64909" x2="59600" y2="64909"/>
                        <a14:foregroundMark x1="58200" y1="64909" x2="58200" y2="64909"/>
                        <a14:foregroundMark x1="53800" y1="61663" x2="52600" y2="61055"/>
                        <a14:foregroundMark x1="48600" y1="58215" x2="47600" y2="57809"/>
                        <a14:foregroundMark x1="46800" y1="57404" x2="42400" y2="54970"/>
                        <a14:foregroundMark x1="36800" y1="53144" x2="35200" y2="52333"/>
                        <a14:foregroundMark x1="34000" y1="51724" x2="32600" y2="51318"/>
                        <a14:foregroundMark x1="28800" y1="49696" x2="26600" y2="48479"/>
                        <a14:foregroundMark x1="25000" y1="47667" x2="23400" y2="47059"/>
                        <a14:foregroundMark x1="22600" y1="46653" x2="22600" y2="46653"/>
                        <a14:foregroundMark x1="8600" y1="53550" x2="8600" y2="53550"/>
                        <a14:foregroundMark x1="8600" y1="53753" x2="3800" y2="67343"/>
                        <a14:foregroundMark x1="4600" y1="76876" x2="4600" y2="76876"/>
                        <a14:foregroundMark x1="7200" y1="76268" x2="7200" y2="76268"/>
                        <a14:foregroundMark x1="9000" y1="74645" x2="11600" y2="72414"/>
                        <a14:foregroundMark x1="14800" y1="69371" x2="14800" y2="69371"/>
                        <a14:foregroundMark x1="12200" y1="68560" x2="12200" y2="68560"/>
                        <a14:foregroundMark x1="11800" y1="67140" x2="11800" y2="67140"/>
                        <a14:foregroundMark x1="13600" y1="64706" x2="13600" y2="64706"/>
                        <a14:foregroundMark x1="14200" y1="64300" x2="14200" y2="64300"/>
                        <a14:foregroundMark x1="15600" y1="63286" x2="17000" y2="62677"/>
                        <a14:foregroundMark x1="18000" y1="61663" x2="18000" y2="61663"/>
                        <a14:foregroundMark x1="18600" y1="61460" x2="18600" y2="61460"/>
                        <a14:foregroundMark x1="19200" y1="61460" x2="20600" y2="60852"/>
                        <a14:foregroundMark x1="21800" y1="60649" x2="27600" y2="58418"/>
                        <a14:foregroundMark x1="31600" y1="56795" x2="31600" y2="56795"/>
                        <a14:foregroundMark x1="32000" y1="56389" x2="34200" y2="64909"/>
                        <a14:foregroundMark x1="35400" y1="71805" x2="35400" y2="71805"/>
                        <a14:foregroundMark x1="35800" y1="71805" x2="34600" y2="73022"/>
                        <a14:foregroundMark x1="32600" y1="73834" x2="28200" y2="76268"/>
                        <a14:foregroundMark x1="26400" y1="76876" x2="23000" y2="78905"/>
                        <a14:foregroundMark x1="22600" y1="78905" x2="17600" y2="80933"/>
                        <a14:foregroundMark x1="15400" y1="81744" x2="13000" y2="82353"/>
                        <a14:foregroundMark x1="11200" y1="82961" x2="9600" y2="84381"/>
                        <a14:foregroundMark x1="6600" y1="87424" x2="6600" y2="87424"/>
                        <a14:foregroundMark x1="6600" y1="87627" x2="6600" y2="87627"/>
                        <a14:foregroundMark x1="10600" y1="96755" x2="10600" y2="96755"/>
                        <a14:foregroundMark x1="10600" y1="97160" x2="11600" y2="97363"/>
                        <a14:foregroundMark x1="39000" y1="93509" x2="39000" y2="93509"/>
                        <a14:foregroundMark x1="41200" y1="94523" x2="43200" y2="95132"/>
                        <a14:foregroundMark x1="55800" y1="96349" x2="56600" y2="96552"/>
                        <a14:foregroundMark x1="63400" y1="94726" x2="65600" y2="94726"/>
                        <a14:foregroundMark x1="68200" y1="94726" x2="75200" y2="95132"/>
                        <a14:foregroundMark x1="84200" y1="96349" x2="86600" y2="96349"/>
                        <a14:foregroundMark x1="90400" y1="95943" x2="91600" y2="95335"/>
                        <a14:foregroundMark x1="92800" y1="94726" x2="92800" y2="94726"/>
                        <a14:foregroundMark x1="93800" y1="93915" x2="93800" y2="93915"/>
                        <a14:foregroundMark x1="96200" y1="91481" x2="96200" y2="91481"/>
                        <a14:foregroundMark x1="97000" y1="90061" x2="97000" y2="90061"/>
                        <a14:foregroundMark x1="97400" y1="87018" x2="97400" y2="85598"/>
                        <a14:foregroundMark x1="96800" y1="80933" x2="96800" y2="80933"/>
                        <a14:foregroundMark x1="96000" y1="78296" x2="96000" y2="78296"/>
                        <a14:foregroundMark x1="94800" y1="74037" x2="94800" y2="74037"/>
                        <a14:foregroundMark x1="94800" y1="72617" x2="94400" y2="71197"/>
                        <a14:foregroundMark x1="94400" y1="69777" x2="94400" y2="68560"/>
                        <a14:foregroundMark x1="81000" y1="83570" x2="81000" y2="83570"/>
                        <a14:foregroundMark x1="81000" y1="83773" x2="81000" y2="83773"/>
                        <a14:foregroundMark x1="80000" y1="83773" x2="80000" y2="83773"/>
                        <a14:foregroundMark x1="78400" y1="83367" x2="71400" y2="81136"/>
                        <a14:foregroundMark x1="65400" y1="79108" x2="65400" y2="79108"/>
                        <a14:foregroundMark x1="62800" y1="77079" x2="62800" y2="77079"/>
                        <a14:foregroundMark x1="61000" y1="75659" x2="61000" y2="75659"/>
                        <a14:foregroundMark x1="60400" y1="74037" x2="60400" y2="74037"/>
                        <a14:foregroundMark x1="77400" y1="69777" x2="77400" y2="69777"/>
                        <a14:foregroundMark x1="78200" y1="70385" x2="78200" y2="70385"/>
                        <a14:foregroundMark x1="82800" y1="74037" x2="82800" y2="74037"/>
                        <a14:foregroundMark x1="90200" y1="82759" x2="90200" y2="82759"/>
                        <a14:foregroundMark x1="73800" y1="73225" x2="73800" y2="73225"/>
                        <a14:foregroundMark x1="72000" y1="71805" x2="72000" y2="71805"/>
                        <a14:foregroundMark x1="76200" y1="75051" x2="76200" y2="75051"/>
                        <a14:foregroundMark x1="55800" y1="73225" x2="54400" y2="73022"/>
                        <a14:foregroundMark x1="43800" y1="69980" x2="43800" y2="69980"/>
                        <a14:foregroundMark x1="20600" y1="96552" x2="20600" y2="96552"/>
                        <a14:foregroundMark x1="20000" y1="96349" x2="20000" y2="96349"/>
                        <a14:foregroundMark x1="27200" y1="95335" x2="27200" y2="95335"/>
                        <a14:foregroundMark x1="27600" y1="95740" x2="27600" y2="95740"/>
                        <a14:foregroundMark x1="23800" y1="95740" x2="23800" y2="95740"/>
                        <a14:foregroundMark x1="9600" y1="95943" x2="9600" y2="95943"/>
                        <a14:foregroundMark x1="10400" y1="93103" x2="10400" y2="93103"/>
                        <a14:foregroundMark x1="10400" y1="93103" x2="10400" y2="93103"/>
                        <a14:foregroundMark x1="6600" y1="95740" x2="6600" y2="95740"/>
                      </a14:backgroundRemoval>
                    </a14:imgEffect>
                  </a14:imgLayer>
                </a14:imgProps>
              </a:ext>
              <a:ext uri="{28A0092B-C50C-407E-A947-70E740481C1C}">
                <a14:useLocalDpi xmlns:a14="http://schemas.microsoft.com/office/drawing/2010/main" val="0"/>
              </a:ext>
            </a:extLst>
          </a:blip>
          <a:srcRect l="5227" t="25447" b="10691"/>
          <a:stretch/>
        </p:blipFill>
        <p:spPr bwMode="auto">
          <a:xfrm>
            <a:off x="0" y="4229269"/>
            <a:ext cx="1226149" cy="91423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D6A29EFC-4830-44C8-AAF3-1B5179FDE809}"/>
              </a:ext>
            </a:extLst>
          </p:cNvPr>
          <p:cNvSpPr/>
          <p:nvPr/>
        </p:nvSpPr>
        <p:spPr>
          <a:xfrm>
            <a:off x="5923723" y="83173"/>
            <a:ext cx="2842592" cy="438653"/>
          </a:xfrm>
          <a:prstGeom prst="rect">
            <a:avLst/>
          </a:prstGeom>
          <a:noFill/>
          <a:ln>
            <a:no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vi-VN" sz="3200" b="1" dirty="0">
                <a:solidFill>
                  <a:srgbClr val="FFFF00"/>
                </a:solidFill>
                <a:latin typeface="Arial" panose="020B0604020202020204" pitchFamily="34" charset="0"/>
                <a:ea typeface="Arial Unicode MS" panose="020B0604020202020204" pitchFamily="34" charset="-128"/>
                <a:cs typeface="Arial" panose="020B0604020202020204" pitchFamily="34" charset="0"/>
              </a:rPr>
              <a:t>I. TỰ NHIÊN</a:t>
            </a:r>
            <a:endParaRPr lang="en-US" sz="3200" b="1" dirty="0">
              <a:solidFill>
                <a:srgbClr val="FFFF00"/>
              </a:solidFill>
              <a:latin typeface="Arial" panose="020B0604020202020204" pitchFamily="34" charset="0"/>
              <a:ea typeface="Arial Unicode MS" panose="020B0604020202020204" pitchFamily="34" charset="-128"/>
              <a:cs typeface="Arial" panose="020B0604020202020204" pitchFamily="34" charset="0"/>
            </a:endParaRPr>
          </a:p>
        </p:txBody>
      </p:sp>
    </p:spTree>
    <p:extLst>
      <p:ext uri="{BB962C8B-B14F-4D97-AF65-F5344CB8AC3E}">
        <p14:creationId xmlns:p14="http://schemas.microsoft.com/office/powerpoint/2010/main" val="27600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ormation of Himalayas HD">
            <a:hlinkClick r:id="" action="ppaction://media"/>
            <a:extLst>
              <a:ext uri="{FF2B5EF4-FFF2-40B4-BE49-F238E27FC236}">
                <a16:creationId xmlns:a16="http://schemas.microsoft.com/office/drawing/2014/main" id="{FBD62376-9A21-415C-985B-026F68E36AE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603801"/>
            <a:ext cx="9144000" cy="4539699"/>
          </a:xfrm>
          <a:prstGeom prst="rect">
            <a:avLst/>
          </a:prstGeom>
        </p:spPr>
      </p:pic>
      <p:pic>
        <p:nvPicPr>
          <p:cNvPr id="4"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C7C17E78-9DC6-444B-B50A-180B15350ED8}"/>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7643346" y="0"/>
            <a:ext cx="524755" cy="603801"/>
          </a:xfrm>
          <a:prstGeom prst="rect">
            <a:avLst/>
          </a:prstGeom>
          <a:noFill/>
          <a:extLst>
            <a:ext uri="{909E8E84-426E-40DD-AFC4-6F175D3DCCD1}">
              <a14:hiddenFill xmlns:a14="http://schemas.microsoft.com/office/drawing/2010/main">
                <a:solidFill>
                  <a:srgbClr val="FFFFFF"/>
                </a:solidFill>
              </a14:hiddenFill>
            </a:ext>
          </a:extLst>
        </p:spPr>
      </p:pic>
      <p:pic>
        <p:nvPicPr>
          <p:cNvPr id="10" name="Đồng hồ đếm ngược 5 phút - 5 Minutes">
            <a:hlinkClick r:id="" action="ppaction://media"/>
            <a:extLst>
              <a:ext uri="{FF2B5EF4-FFF2-40B4-BE49-F238E27FC236}">
                <a16:creationId xmlns:a16="http://schemas.microsoft.com/office/drawing/2014/main" id="{767C4500-22F8-4326-A14E-2A7DE5E06253}"/>
              </a:ext>
            </a:extLst>
          </p:cNvPr>
          <p:cNvPicPr>
            <a:picLocks noChangeAspect="1"/>
          </p:cNvPicPr>
          <p:nvPr>
            <a:videoFile r:link="rId3"/>
            <p:extLst>
              <p:ext uri="{DAA4B4D4-6D71-4841-9C94-3DE7FCFB9230}">
                <p14:media xmlns:p14="http://schemas.microsoft.com/office/powerpoint/2010/main" r:embed="rId4">
                  <p14:trim st="180868"/>
                </p14:media>
              </p:ext>
            </p:extLst>
          </p:nvPr>
        </p:nvPicPr>
        <p:blipFill>
          <a:blip r:embed="rId10"/>
          <a:stretch>
            <a:fillRect/>
          </a:stretch>
        </p:blipFill>
        <p:spPr>
          <a:xfrm>
            <a:off x="8168101" y="0"/>
            <a:ext cx="975899" cy="603801"/>
          </a:xfrm>
          <a:prstGeom prst="rect">
            <a:avLst/>
          </a:prstGeom>
        </p:spPr>
      </p:pic>
      <p:sp>
        <p:nvSpPr>
          <p:cNvPr id="12" name="Rectangle 11">
            <a:extLst>
              <a:ext uri="{FF2B5EF4-FFF2-40B4-BE49-F238E27FC236}">
                <a16:creationId xmlns:a16="http://schemas.microsoft.com/office/drawing/2014/main" id="{AE94E636-C465-41DC-8020-439FE96EFD75}"/>
              </a:ext>
            </a:extLst>
          </p:cNvPr>
          <p:cNvSpPr/>
          <p:nvPr/>
        </p:nvSpPr>
        <p:spPr>
          <a:xfrm>
            <a:off x="4800754" y="82574"/>
            <a:ext cx="2842592" cy="438653"/>
          </a:xfrm>
          <a:prstGeom prst="rect">
            <a:avLst/>
          </a:prstGeom>
          <a:noFill/>
          <a:ln>
            <a:no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vi-VN" sz="28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Dãy Himalaya</a:t>
            </a:r>
            <a:endParaRPr lang="en-US" sz="28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50634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7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3"/>
                </p:tgtEl>
              </p:cMediaNode>
            </p:video>
            <p:video>
              <p:cMediaNode vol="80000">
                <p:cTn id="18" fill="hold" display="0">
                  <p:stCondLst>
                    <p:cond delay="indefinite"/>
                  </p:stCondLst>
                </p:cTn>
                <p:tgtEl>
                  <p:spTgt spid="10"/>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hát hiện sửng sốt từ dãy Himalaya (P2): Trạng thái xô-ma-chi">
            <a:extLst>
              <a:ext uri="{FF2B5EF4-FFF2-40B4-BE49-F238E27FC236}">
                <a16:creationId xmlns:a16="http://schemas.microsoft.com/office/drawing/2014/main" id="{7A45AC5D-B4AA-4D8D-9B43-1BAF1B82146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934322" y="601579"/>
            <a:ext cx="4209678" cy="456336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6AE8029-E88F-4BA9-8C96-00FBEC04ECB7}"/>
              </a:ext>
            </a:extLst>
          </p:cNvPr>
          <p:cNvSpPr txBox="1"/>
          <p:nvPr/>
        </p:nvSpPr>
        <p:spPr>
          <a:xfrm>
            <a:off x="755580" y="1595544"/>
            <a:ext cx="2839083" cy="7848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1500" b="1" dirty="0">
                <a:solidFill>
                  <a:srgbClr val="002060"/>
                </a:solidFill>
                <a:latin typeface="#9Slide03 SFU Futura_12" panose="00000400000000000000" pitchFamily="2" charset="0"/>
              </a:rPr>
              <a:t>- D</a:t>
            </a:r>
            <a:r>
              <a:rPr lang="vi-VN" sz="1500" b="1" dirty="0">
                <a:solidFill>
                  <a:srgbClr val="002060"/>
                </a:solidFill>
                <a:latin typeface="#9Slide03 SFU Futura_12" panose="00000400000000000000" pitchFamily="2" charset="0"/>
              </a:rPr>
              <a:t>ãy núi cao nhất </a:t>
            </a:r>
            <a:r>
              <a:rPr lang="en-US" sz="1500" b="1" dirty="0">
                <a:solidFill>
                  <a:srgbClr val="002060"/>
                </a:solidFill>
                <a:latin typeface="#9Slide03 SFU Futura_12" panose="00000400000000000000" pitchFamily="2" charset="0"/>
              </a:rPr>
              <a:t>TG _ </a:t>
            </a:r>
            <a:r>
              <a:rPr lang="vi-VN" sz="1500" b="1" dirty="0">
                <a:solidFill>
                  <a:srgbClr val="002060"/>
                </a:solidFill>
                <a:latin typeface="#9Slide03 SFU Futura_12" panose="00000400000000000000" pitchFamily="2" charset="0"/>
              </a:rPr>
              <a:t>nơi của 14 đỉnh núi cao nhất </a:t>
            </a:r>
            <a:r>
              <a:rPr lang="en-US" sz="1500" b="1" dirty="0">
                <a:solidFill>
                  <a:srgbClr val="002060"/>
                </a:solidFill>
                <a:latin typeface="#9Slide03 SFU Futura_12" panose="00000400000000000000" pitchFamily="2" charset="0"/>
              </a:rPr>
              <a:t>TG</a:t>
            </a:r>
            <a:r>
              <a:rPr lang="vi-VN" sz="1500" b="1" dirty="0">
                <a:solidFill>
                  <a:srgbClr val="002060"/>
                </a:solidFill>
                <a:latin typeface="#9Slide03 SFU Futura_12" panose="00000400000000000000" pitchFamily="2" charset="0"/>
              </a:rPr>
              <a:t>: các đỉnh cao</a:t>
            </a:r>
            <a:r>
              <a:rPr lang="en-US" sz="1500" b="1" dirty="0">
                <a:solidFill>
                  <a:srgbClr val="002060"/>
                </a:solidFill>
                <a:latin typeface="#9Slide03 SFU Futura_12" panose="00000400000000000000" pitchFamily="2" charset="0"/>
              </a:rPr>
              <a:t> &gt;</a:t>
            </a:r>
            <a:r>
              <a:rPr lang="vi-VN" sz="1500" b="1" dirty="0">
                <a:solidFill>
                  <a:srgbClr val="002060"/>
                </a:solidFill>
                <a:latin typeface="#9Slide03 SFU Futura_12" panose="00000400000000000000" pitchFamily="2" charset="0"/>
              </a:rPr>
              <a:t>8.000 m</a:t>
            </a:r>
            <a:endParaRPr lang="en-US" sz="1500" b="1" dirty="0">
              <a:solidFill>
                <a:srgbClr val="002060"/>
              </a:solidFill>
              <a:latin typeface="#9Slide03 SFU Futura_12" panose="00000400000000000000" pitchFamily="2" charset="0"/>
            </a:endParaRPr>
          </a:p>
        </p:txBody>
      </p:sp>
      <p:sp>
        <p:nvSpPr>
          <p:cNvPr id="8" name="TextBox 7">
            <a:extLst>
              <a:ext uri="{FF2B5EF4-FFF2-40B4-BE49-F238E27FC236}">
                <a16:creationId xmlns:a16="http://schemas.microsoft.com/office/drawing/2014/main" id="{C03701A6-DE9B-4AB6-B51B-DEDB9C0A06E5}"/>
              </a:ext>
            </a:extLst>
          </p:cNvPr>
          <p:cNvSpPr txBox="1"/>
          <p:nvPr/>
        </p:nvSpPr>
        <p:spPr>
          <a:xfrm>
            <a:off x="958803" y="2499727"/>
            <a:ext cx="3254224" cy="7848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1500" b="1" dirty="0">
                <a:solidFill>
                  <a:srgbClr val="002060"/>
                </a:solidFill>
                <a:latin typeface="#9Slide03 SFU Futura_12" panose="00000400000000000000" pitchFamily="2" charset="0"/>
              </a:rPr>
              <a:t>- </a:t>
            </a:r>
            <a:r>
              <a:rPr lang="en-US" sz="1500" b="1" dirty="0" err="1">
                <a:solidFill>
                  <a:srgbClr val="002060"/>
                </a:solidFill>
                <a:latin typeface="#9Slide03 SFU Futura_12" panose="00000400000000000000" pitchFamily="2" charset="0"/>
              </a:rPr>
              <a:t>Trải</a:t>
            </a:r>
            <a:r>
              <a:rPr lang="en-US" sz="1500" b="1" dirty="0">
                <a:solidFill>
                  <a:srgbClr val="002060"/>
                </a:solidFill>
                <a:latin typeface="#9Slide03 SFU Futura_12" panose="00000400000000000000" pitchFamily="2" charset="0"/>
              </a:rPr>
              <a:t> </a:t>
            </a:r>
            <a:r>
              <a:rPr lang="en-US" sz="1500" b="1" dirty="0" err="1">
                <a:solidFill>
                  <a:srgbClr val="002060"/>
                </a:solidFill>
                <a:latin typeface="#9Slide03 SFU Futura_12" panose="00000400000000000000" pitchFamily="2" charset="0"/>
              </a:rPr>
              <a:t>khắp</a:t>
            </a:r>
            <a:r>
              <a:rPr lang="en-US" sz="1500" b="1" dirty="0">
                <a:solidFill>
                  <a:srgbClr val="002060"/>
                </a:solidFill>
                <a:latin typeface="#9Slide03 SFU Futura_12" panose="00000400000000000000" pitchFamily="2" charset="0"/>
              </a:rPr>
              <a:t> 7 </a:t>
            </a:r>
            <a:r>
              <a:rPr lang="en-US" sz="1500" b="1" dirty="0" err="1">
                <a:solidFill>
                  <a:srgbClr val="002060"/>
                </a:solidFill>
                <a:latin typeface="#9Slide03 SFU Futura_12" panose="00000400000000000000" pitchFamily="2" charset="0"/>
              </a:rPr>
              <a:t>quốc</a:t>
            </a:r>
            <a:r>
              <a:rPr lang="en-US" sz="1500" b="1" dirty="0">
                <a:solidFill>
                  <a:srgbClr val="002060"/>
                </a:solidFill>
                <a:latin typeface="#9Slide03 SFU Futura_12" panose="00000400000000000000" pitchFamily="2" charset="0"/>
              </a:rPr>
              <a:t> </a:t>
            </a:r>
            <a:r>
              <a:rPr lang="en-US" sz="1500" b="1" dirty="0" err="1">
                <a:solidFill>
                  <a:srgbClr val="002060"/>
                </a:solidFill>
                <a:latin typeface="#9Slide03 SFU Futura_12" panose="00000400000000000000" pitchFamily="2" charset="0"/>
              </a:rPr>
              <a:t>gia</a:t>
            </a:r>
            <a:r>
              <a:rPr lang="en-US" sz="1500" b="1" dirty="0">
                <a:solidFill>
                  <a:srgbClr val="002060"/>
                </a:solidFill>
                <a:latin typeface="#9Slide03 SFU Futura_12" panose="00000400000000000000" pitchFamily="2" charset="0"/>
              </a:rPr>
              <a:t>: Bhutan, </a:t>
            </a:r>
            <a:r>
              <a:rPr lang="en-US" sz="1500" b="1" dirty="0" err="1">
                <a:solidFill>
                  <a:srgbClr val="002060"/>
                </a:solidFill>
                <a:latin typeface="#9Slide03 SFU Futura_12" panose="00000400000000000000" pitchFamily="2" charset="0"/>
              </a:rPr>
              <a:t>Trung</a:t>
            </a:r>
            <a:r>
              <a:rPr lang="en-US" sz="1500" b="1" dirty="0">
                <a:solidFill>
                  <a:srgbClr val="002060"/>
                </a:solidFill>
                <a:latin typeface="#9Slide03 SFU Futura_12" panose="00000400000000000000" pitchFamily="2" charset="0"/>
              </a:rPr>
              <a:t> </a:t>
            </a:r>
            <a:r>
              <a:rPr lang="en-US" sz="1500" b="1" dirty="0" err="1">
                <a:solidFill>
                  <a:srgbClr val="002060"/>
                </a:solidFill>
                <a:latin typeface="#9Slide03 SFU Futura_12" panose="00000400000000000000" pitchFamily="2" charset="0"/>
              </a:rPr>
              <a:t>Quốc</a:t>
            </a:r>
            <a:r>
              <a:rPr lang="en-US" sz="1500" b="1" dirty="0">
                <a:solidFill>
                  <a:srgbClr val="002060"/>
                </a:solidFill>
                <a:latin typeface="#9Slide03 SFU Futura_12" panose="00000400000000000000" pitchFamily="2" charset="0"/>
              </a:rPr>
              <a:t>, </a:t>
            </a:r>
            <a:r>
              <a:rPr lang="en-US" sz="1500" b="1" dirty="0" err="1">
                <a:solidFill>
                  <a:srgbClr val="002060"/>
                </a:solidFill>
                <a:latin typeface="#9Slide03 SFU Futura_12" panose="00000400000000000000" pitchFamily="2" charset="0"/>
              </a:rPr>
              <a:t>Ấn</a:t>
            </a:r>
            <a:r>
              <a:rPr lang="en-US" sz="1500" b="1" dirty="0">
                <a:solidFill>
                  <a:srgbClr val="002060"/>
                </a:solidFill>
                <a:latin typeface="#9Slide03 SFU Futura_12" panose="00000400000000000000" pitchFamily="2" charset="0"/>
              </a:rPr>
              <a:t> </a:t>
            </a:r>
            <a:r>
              <a:rPr lang="en-US" sz="1500" b="1" dirty="0" err="1">
                <a:solidFill>
                  <a:srgbClr val="002060"/>
                </a:solidFill>
                <a:latin typeface="#9Slide03 SFU Futura_12" panose="00000400000000000000" pitchFamily="2" charset="0"/>
              </a:rPr>
              <a:t>Độ</a:t>
            </a:r>
            <a:r>
              <a:rPr lang="en-US" sz="1500" b="1" dirty="0">
                <a:solidFill>
                  <a:srgbClr val="002060"/>
                </a:solidFill>
                <a:latin typeface="#9Slide03 SFU Futura_12" panose="00000400000000000000" pitchFamily="2" charset="0"/>
              </a:rPr>
              <a:t>, Nepal, Pakistan, </a:t>
            </a:r>
            <a:r>
              <a:rPr lang="en-US" sz="1500" b="1" dirty="0" err="1">
                <a:solidFill>
                  <a:srgbClr val="002060"/>
                </a:solidFill>
                <a:latin typeface="#9Slide03 SFU Futura_12" panose="00000400000000000000" pitchFamily="2" charset="0"/>
              </a:rPr>
              <a:t>Myanma</a:t>
            </a:r>
            <a:r>
              <a:rPr lang="en-US" sz="1500" b="1" dirty="0">
                <a:solidFill>
                  <a:srgbClr val="002060"/>
                </a:solidFill>
                <a:latin typeface="#9Slide03 SFU Futura_12" panose="00000400000000000000" pitchFamily="2" charset="0"/>
              </a:rPr>
              <a:t> </a:t>
            </a:r>
            <a:r>
              <a:rPr lang="en-US" sz="1500" b="1" dirty="0" err="1">
                <a:solidFill>
                  <a:srgbClr val="002060"/>
                </a:solidFill>
                <a:latin typeface="#9Slide03 SFU Futura_12" panose="00000400000000000000" pitchFamily="2" charset="0"/>
              </a:rPr>
              <a:t>và</a:t>
            </a:r>
            <a:r>
              <a:rPr lang="en-US" sz="1500" b="1" dirty="0">
                <a:solidFill>
                  <a:srgbClr val="002060"/>
                </a:solidFill>
                <a:latin typeface="#9Slide03 SFU Futura_12" panose="00000400000000000000" pitchFamily="2" charset="0"/>
              </a:rPr>
              <a:t> Afghanistan</a:t>
            </a:r>
          </a:p>
        </p:txBody>
      </p:sp>
      <p:sp>
        <p:nvSpPr>
          <p:cNvPr id="9" name="TextBox 8">
            <a:extLst>
              <a:ext uri="{FF2B5EF4-FFF2-40B4-BE49-F238E27FC236}">
                <a16:creationId xmlns:a16="http://schemas.microsoft.com/office/drawing/2014/main" id="{3E196524-6BE4-432E-A83D-A4A7EBA53082}"/>
              </a:ext>
            </a:extLst>
          </p:cNvPr>
          <p:cNvSpPr txBox="1"/>
          <p:nvPr/>
        </p:nvSpPr>
        <p:spPr>
          <a:xfrm>
            <a:off x="1224867" y="3455608"/>
            <a:ext cx="2984812" cy="101566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1500" b="1" dirty="0">
                <a:solidFill>
                  <a:srgbClr val="002060"/>
                </a:solidFill>
                <a:latin typeface="#9Slide03 SFU Futura_12" panose="00000400000000000000" pitchFamily="2" charset="0"/>
              </a:rPr>
              <a:t>- K</a:t>
            </a:r>
            <a:r>
              <a:rPr lang="vi-VN" sz="1500" b="1" dirty="0">
                <a:solidFill>
                  <a:srgbClr val="002060"/>
                </a:solidFill>
                <a:latin typeface="#9Slide03 SFU Futura_12" panose="00000400000000000000" pitchFamily="2" charset="0"/>
              </a:rPr>
              <a:t>hởi nguồn của 3 hệ thống sông lớn</a:t>
            </a:r>
            <a:r>
              <a:rPr lang="en-US" sz="1500" b="1" dirty="0">
                <a:solidFill>
                  <a:srgbClr val="002060"/>
                </a:solidFill>
                <a:latin typeface="#9Slide03 SFU Futura_12" panose="00000400000000000000" pitchFamily="2" charset="0"/>
              </a:rPr>
              <a:t>: </a:t>
            </a:r>
            <a:r>
              <a:rPr lang="vi-VN" sz="1500" b="1" dirty="0">
                <a:solidFill>
                  <a:srgbClr val="002060"/>
                </a:solidFill>
                <a:latin typeface="#9Slide03 SFU Futura_12" panose="00000400000000000000" pitchFamily="2" charset="0"/>
              </a:rPr>
              <a:t>sông Ấn, sông Hằng-Brahmaputra và sông Dương Tử.</a:t>
            </a:r>
            <a:endParaRPr lang="en-US" sz="1500" b="1" dirty="0">
              <a:solidFill>
                <a:srgbClr val="002060"/>
              </a:solidFill>
              <a:latin typeface="#9Slide03 SFU Futura_12" panose="00000400000000000000" pitchFamily="2" charset="0"/>
            </a:endParaRPr>
          </a:p>
        </p:txBody>
      </p:sp>
      <p:sp>
        <p:nvSpPr>
          <p:cNvPr id="10" name="Rectangle 9">
            <a:extLst>
              <a:ext uri="{FF2B5EF4-FFF2-40B4-BE49-F238E27FC236}">
                <a16:creationId xmlns:a16="http://schemas.microsoft.com/office/drawing/2014/main" id="{72D6BEE4-E5C7-49B1-98C5-D40AC45889DD}"/>
              </a:ext>
            </a:extLst>
          </p:cNvPr>
          <p:cNvSpPr/>
          <p:nvPr/>
        </p:nvSpPr>
        <p:spPr>
          <a:xfrm>
            <a:off x="5929546" y="57590"/>
            <a:ext cx="2842592" cy="438653"/>
          </a:xfrm>
          <a:prstGeom prst="rect">
            <a:avLst/>
          </a:prstGeom>
          <a:noFill/>
          <a:ln>
            <a:no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vi-VN" sz="32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Em có biết? </a:t>
            </a:r>
            <a:endParaRPr lang="en-US" sz="32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 name="Rectangle: Rounded Corners 7">
            <a:extLst>
              <a:ext uri="{FF2B5EF4-FFF2-40B4-BE49-F238E27FC236}">
                <a16:creationId xmlns:a16="http://schemas.microsoft.com/office/drawing/2014/main" id="{3EA794DE-E1C9-4007-ADF0-752C671DD9A2}"/>
              </a:ext>
            </a:extLst>
          </p:cNvPr>
          <p:cNvSpPr/>
          <p:nvPr/>
        </p:nvSpPr>
        <p:spPr>
          <a:xfrm>
            <a:off x="148125" y="632305"/>
            <a:ext cx="4974548" cy="771863"/>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Arial" panose="020B0604020202020204" pitchFamily="34" charset="0"/>
                <a:cs typeface="Arial" panose="020B0604020202020204" pitchFamily="34" charset="0"/>
              </a:rPr>
              <a:t>Dãy</a:t>
            </a:r>
            <a:r>
              <a:rPr lang="en-US" sz="2800" dirty="0">
                <a:solidFill>
                  <a:srgbClr val="C00000"/>
                </a:solidFill>
                <a:latin typeface="Arial" panose="020B0604020202020204" pitchFamily="34" charset="0"/>
                <a:cs typeface="Arial" panose="020B0604020202020204" pitchFamily="34" charset="0"/>
              </a:rPr>
              <a:t> Himalaya</a:t>
            </a:r>
            <a:endParaRPr lang="vi-VN" sz="2800" dirty="0">
              <a:solidFill>
                <a:srgbClr val="C00000"/>
              </a:solidFill>
              <a:latin typeface="Arial" panose="020B0604020202020204" pitchFamily="34" charset="0"/>
              <a:cs typeface="Arial" panose="020B0604020202020204" pitchFamily="34" charset="0"/>
            </a:endParaRPr>
          </a:p>
          <a:p>
            <a:pPr algn="ctr"/>
            <a:r>
              <a:rPr lang="vi-VN" sz="2800" dirty="0">
                <a:solidFill>
                  <a:srgbClr val="C00000"/>
                </a:solidFill>
                <a:latin typeface="Arial" panose="020B0604020202020204" pitchFamily="34" charset="0"/>
                <a:cs typeface="Arial" panose="020B0604020202020204" pitchFamily="34" charset="0"/>
              </a:rPr>
              <a:t>(</a:t>
            </a:r>
            <a:r>
              <a:rPr lang="en-US" sz="2800" dirty="0" err="1">
                <a:solidFill>
                  <a:srgbClr val="C00000"/>
                </a:solidFill>
                <a:latin typeface="Arial" panose="020B0604020202020204" pitchFamily="34" charset="0"/>
                <a:cs typeface="Arial" panose="020B0604020202020204" pitchFamily="34" charset="0"/>
              </a:rPr>
              <a:t>Đỉnh</a:t>
            </a:r>
            <a:r>
              <a:rPr lang="en-US" sz="2800" dirty="0">
                <a:solidFill>
                  <a:srgbClr val="C00000"/>
                </a:solidFill>
                <a:latin typeface="Arial" panose="020B0604020202020204" pitchFamily="34" charset="0"/>
                <a:cs typeface="Arial" panose="020B0604020202020204" pitchFamily="34" charset="0"/>
              </a:rPr>
              <a:t>: Everest 8848m</a:t>
            </a:r>
            <a:r>
              <a:rPr lang="vi-VN" sz="2800" dirty="0">
                <a:solidFill>
                  <a:srgbClr val="C00000"/>
                </a:solidFill>
                <a:latin typeface="Arial" panose="020B0604020202020204" pitchFamily="34" charset="0"/>
                <a:cs typeface="Arial" panose="020B0604020202020204" pitchFamily="34" charset="0"/>
              </a:rPr>
              <a:t>)</a:t>
            </a:r>
            <a:endParaRPr lang="en-US" sz="28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318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B8975E-6602-42EE-AE2B-EECDC9FBD171}"/>
              </a:ext>
            </a:extLst>
          </p:cNvPr>
          <p:cNvSpPr/>
          <p:nvPr/>
        </p:nvSpPr>
        <p:spPr>
          <a:xfrm>
            <a:off x="5923723" y="83173"/>
            <a:ext cx="2842592" cy="438653"/>
          </a:xfrm>
          <a:prstGeom prst="rect">
            <a:avLst/>
          </a:prstGeom>
          <a:noFill/>
          <a:ln>
            <a:no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vi-VN" sz="32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I. TỰ NHIÊN</a:t>
            </a:r>
            <a:endParaRPr lang="en-US" sz="32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 name="TextBox 4">
            <a:extLst>
              <a:ext uri="{FF2B5EF4-FFF2-40B4-BE49-F238E27FC236}">
                <a16:creationId xmlns:a16="http://schemas.microsoft.com/office/drawing/2014/main" id="{1C1104F7-8BC5-4256-A566-F6048FFE0575}"/>
              </a:ext>
            </a:extLst>
          </p:cNvPr>
          <p:cNvSpPr txBox="1"/>
          <p:nvPr/>
        </p:nvSpPr>
        <p:spPr>
          <a:xfrm>
            <a:off x="0" y="371019"/>
            <a:ext cx="4694548" cy="4401461"/>
          </a:xfrm>
          <a:prstGeom prst="rect">
            <a:avLst/>
          </a:prstGeom>
          <a:noFill/>
        </p:spPr>
        <p:txBody>
          <a:bodyPr wrap="square" rtlCol="0">
            <a:spAutoFit/>
          </a:bodyPr>
          <a:lstStyle/>
          <a:p>
            <a:pPr>
              <a:lnSpc>
                <a:spcPct val="115000"/>
              </a:lnSpc>
              <a:spcAft>
                <a:spcPts val="1000"/>
              </a:spcAft>
            </a:pPr>
            <a:r>
              <a:rPr lang="en-US" sz="2800" b="1" dirty="0">
                <a:solidFill>
                  <a:srgbClr val="FF0000"/>
                </a:solidFill>
                <a:latin typeface="Arial" panose="020B0604020202020204" pitchFamily="34" charset="0"/>
                <a:ea typeface="Arial Unicode MS" pitchFamily="34" charset="-128"/>
                <a:cs typeface="Arial" panose="020B0604020202020204" pitchFamily="34" charset="0"/>
              </a:rPr>
              <a:t> </a:t>
            </a:r>
            <a:r>
              <a:rPr lang="vi-VN" sz="2800" dirty="0">
                <a:solidFill>
                  <a:srgbClr val="000000"/>
                </a:solidFill>
                <a:latin typeface="Times New Roman" panose="02020603050405020304" pitchFamily="18" charset="0"/>
                <a:ea typeface="Times New Roman" panose="02020603050405020304" pitchFamily="18" charset="0"/>
              </a:rPr>
              <a:t>- </a:t>
            </a:r>
            <a:r>
              <a:rPr lang="vi-VN" sz="2800" b="1" dirty="0">
                <a:solidFill>
                  <a:srgbClr val="000000"/>
                </a:solidFill>
                <a:latin typeface="Times New Roman" panose="02020603050405020304" pitchFamily="18" charset="0"/>
                <a:ea typeface="Times New Roman" panose="02020603050405020304" pitchFamily="18" charset="0"/>
              </a:rPr>
              <a:t>Địa hình: </a:t>
            </a:r>
            <a:r>
              <a:rPr lang="vi-VN" sz="2800" dirty="0">
                <a:solidFill>
                  <a:srgbClr val="000000"/>
                </a:solidFill>
                <a:latin typeface="Times New Roman" panose="02020603050405020304" pitchFamily="18" charset="0"/>
                <a:ea typeface="Times New Roman" panose="02020603050405020304" pitchFamily="18" charset="0"/>
              </a:rPr>
              <a:t>Nam Á có ba miền địa hình chính: </a:t>
            </a:r>
            <a:endParaRPr lang="en-VN" sz="2800" dirty="0">
              <a:latin typeface="Times New Roman" panose="02020603050405020304" pitchFamily="18" charset="0"/>
              <a:ea typeface="Times New Roman" panose="02020603050405020304" pitchFamily="18" charset="0"/>
            </a:endParaRPr>
          </a:p>
          <a:p>
            <a:pPr>
              <a:lnSpc>
                <a:spcPct val="115000"/>
              </a:lnSpc>
              <a:spcAft>
                <a:spcPts val="1000"/>
              </a:spcAft>
            </a:pPr>
            <a:r>
              <a:rPr lang="fr-FR" sz="2800" dirty="0">
                <a:solidFill>
                  <a:srgbClr val="000000"/>
                </a:solidFill>
                <a:latin typeface="Times New Roman" panose="02020603050405020304" pitchFamily="18" charset="0"/>
                <a:ea typeface="Times New Roman" panose="02020603050405020304" pitchFamily="18" charset="0"/>
              </a:rPr>
              <a:t>+ P</a:t>
            </a:r>
            <a:r>
              <a:rPr lang="vi-VN" sz="2800" dirty="0">
                <a:solidFill>
                  <a:srgbClr val="000000"/>
                </a:solidFill>
                <a:latin typeface="Times New Roman" panose="02020603050405020304" pitchFamily="18" charset="0"/>
                <a:ea typeface="Times New Roman" panose="02020603050405020304" pitchFamily="18" charset="0"/>
              </a:rPr>
              <a:t>hía bắc là dãy Hi-ma-lay-a hùng vĩ.</a:t>
            </a:r>
            <a:endParaRPr lang="en-VN" sz="2800" dirty="0">
              <a:latin typeface="Times New Roman" panose="02020603050405020304" pitchFamily="18" charset="0"/>
              <a:ea typeface="Times New Roman" panose="02020603050405020304" pitchFamily="18" charset="0"/>
            </a:endParaRPr>
          </a:p>
          <a:p>
            <a:pPr>
              <a:lnSpc>
                <a:spcPct val="115000"/>
              </a:lnSpc>
              <a:spcAft>
                <a:spcPts val="1000"/>
              </a:spcAft>
            </a:pPr>
            <a:r>
              <a:rPr lang="fr-FR" sz="2800" dirty="0">
                <a:solidFill>
                  <a:srgbClr val="000000"/>
                </a:solidFill>
                <a:latin typeface="Times New Roman" panose="02020603050405020304" pitchFamily="18" charset="0"/>
                <a:ea typeface="Times New Roman" panose="02020603050405020304" pitchFamily="18" charset="0"/>
              </a:rPr>
              <a:t>+ P</a:t>
            </a:r>
            <a:r>
              <a:rPr lang="vi-VN" sz="2800" dirty="0">
                <a:solidFill>
                  <a:srgbClr val="000000"/>
                </a:solidFill>
                <a:latin typeface="Times New Roman" panose="02020603050405020304" pitchFamily="18" charset="0"/>
                <a:ea typeface="Times New Roman" panose="02020603050405020304" pitchFamily="18" charset="0"/>
              </a:rPr>
              <a:t>hía nam là sơn nguyên Đề Căn.</a:t>
            </a:r>
            <a:endParaRPr lang="en-VN" sz="2800" dirty="0">
              <a:latin typeface="Times New Roman" panose="02020603050405020304" pitchFamily="18" charset="0"/>
              <a:ea typeface="Times New Roman" panose="02020603050405020304" pitchFamily="18" charset="0"/>
            </a:endParaRPr>
          </a:p>
          <a:p>
            <a:pPr>
              <a:lnSpc>
                <a:spcPct val="115000"/>
              </a:lnSpc>
              <a:spcAft>
                <a:spcPts val="1000"/>
              </a:spcAft>
            </a:pPr>
            <a:r>
              <a:rPr lang="fr-FR" sz="2800" dirty="0">
                <a:solidFill>
                  <a:srgbClr val="000000"/>
                </a:solidFill>
                <a:latin typeface="Times New Roman" panose="02020603050405020304" pitchFamily="18" charset="0"/>
                <a:ea typeface="Times New Roman" panose="02020603050405020304" pitchFamily="18" charset="0"/>
              </a:rPr>
              <a:t>+</a:t>
            </a:r>
            <a:r>
              <a:rPr lang="vi-VN" sz="2800" dirty="0">
                <a:solidFill>
                  <a:srgbClr val="000000"/>
                </a:solidFill>
                <a:latin typeface="Times New Roman" panose="02020603050405020304" pitchFamily="18" charset="0"/>
                <a:ea typeface="Times New Roman" panose="02020603050405020304" pitchFamily="18" charset="0"/>
              </a:rPr>
              <a:t> Ở giữa là đồng bằng Ấn- Hằng rộng lớn.</a:t>
            </a:r>
            <a:endParaRPr lang="en-VN" sz="2800" dirty="0">
              <a:latin typeface="Times New Roman" panose="02020603050405020304" pitchFamily="18" charset="0"/>
              <a:ea typeface="Arial" panose="020B0604020202020204" pitchFamily="34" charset="0"/>
            </a:endParaRPr>
          </a:p>
        </p:txBody>
      </p:sp>
      <p:grpSp>
        <p:nvGrpSpPr>
          <p:cNvPr id="6" name="Group 5">
            <a:extLst>
              <a:ext uri="{FF2B5EF4-FFF2-40B4-BE49-F238E27FC236}">
                <a16:creationId xmlns:a16="http://schemas.microsoft.com/office/drawing/2014/main" id="{94407C3C-A114-4A75-888D-512E82428B93}"/>
              </a:ext>
            </a:extLst>
          </p:cNvPr>
          <p:cNvGrpSpPr/>
          <p:nvPr/>
        </p:nvGrpSpPr>
        <p:grpSpPr>
          <a:xfrm>
            <a:off x="4449452" y="631777"/>
            <a:ext cx="4694548" cy="4511723"/>
            <a:chOff x="412658" y="713509"/>
            <a:chExt cx="8346393" cy="6144491"/>
          </a:xfrm>
        </p:grpSpPr>
        <p:pic>
          <p:nvPicPr>
            <p:cNvPr id="7" name="Picture 2">
              <a:extLst>
                <a:ext uri="{FF2B5EF4-FFF2-40B4-BE49-F238E27FC236}">
                  <a16:creationId xmlns:a16="http://schemas.microsoft.com/office/drawing/2014/main" id="{AD5C2285-668D-4FB8-A668-9EA3ADE27C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172" t="19047" r="43535" b="37230"/>
            <a:stretch/>
          </p:blipFill>
          <p:spPr bwMode="auto">
            <a:xfrm>
              <a:off x="412658" y="713509"/>
              <a:ext cx="8346393" cy="583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A31ADABE-EECE-4F9F-98ED-7D99F3FBE1D7}"/>
                </a:ext>
              </a:extLst>
            </p:cNvPr>
            <p:cNvSpPr/>
            <p:nvPr/>
          </p:nvSpPr>
          <p:spPr>
            <a:xfrm>
              <a:off x="559958" y="6400800"/>
              <a:ext cx="8199093" cy="457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en-US" sz="1500" u="sng" dirty="0" err="1">
                  <a:solidFill>
                    <a:prstClr val="black"/>
                  </a:solidFill>
                  <a:latin typeface="Arial Unicode MS" pitchFamily="34" charset="-128"/>
                  <a:ea typeface="Arial Unicode MS" pitchFamily="34" charset="-128"/>
                  <a:cs typeface="Arial Unicode MS" pitchFamily="34" charset="-128"/>
                </a:rPr>
                <a:t>Lược</a:t>
              </a:r>
              <a:r>
                <a:rPr lang="en-US" sz="1500" u="sng" dirty="0">
                  <a:solidFill>
                    <a:prstClr val="black"/>
                  </a:solidFill>
                  <a:latin typeface="Arial Unicode MS" pitchFamily="34" charset="-128"/>
                  <a:ea typeface="Arial Unicode MS" pitchFamily="34" charset="-128"/>
                  <a:cs typeface="Arial Unicode MS" pitchFamily="34" charset="-128"/>
                </a:rPr>
                <a:t> </a:t>
              </a:r>
              <a:r>
                <a:rPr lang="en-US" sz="1500" u="sng" dirty="0" err="1">
                  <a:solidFill>
                    <a:prstClr val="black"/>
                  </a:solidFill>
                  <a:latin typeface="Arial Unicode MS" pitchFamily="34" charset="-128"/>
                  <a:ea typeface="Arial Unicode MS" pitchFamily="34" charset="-128"/>
                  <a:cs typeface="Arial Unicode MS" pitchFamily="34" charset="-128"/>
                </a:rPr>
                <a:t>đồ</a:t>
              </a:r>
              <a:r>
                <a:rPr lang="en-US" sz="1500" dirty="0">
                  <a:solidFill>
                    <a:prstClr val="black"/>
                  </a:solidFill>
                  <a:latin typeface="Arial Unicode MS" pitchFamily="34" charset="-128"/>
                  <a:ea typeface="Arial Unicode MS" pitchFamily="34" charset="-128"/>
                  <a:cs typeface="Arial Unicode MS" pitchFamily="34" charset="-128"/>
                </a:rPr>
                <a:t>: </a:t>
              </a:r>
              <a:r>
                <a:rPr lang="en-US" sz="1500" dirty="0" err="1">
                  <a:solidFill>
                    <a:prstClr val="black"/>
                  </a:solidFill>
                  <a:latin typeface="Arial Unicode MS" pitchFamily="34" charset="-128"/>
                  <a:ea typeface="Arial Unicode MS" pitchFamily="34" charset="-128"/>
                  <a:cs typeface="Arial Unicode MS" pitchFamily="34" charset="-128"/>
                </a:rPr>
                <a:t>Tự</a:t>
              </a:r>
              <a:r>
                <a:rPr lang="en-US" sz="1500" dirty="0">
                  <a:solidFill>
                    <a:prstClr val="black"/>
                  </a:solidFill>
                  <a:latin typeface="Arial Unicode MS" pitchFamily="34" charset="-128"/>
                  <a:ea typeface="Arial Unicode MS" pitchFamily="34" charset="-128"/>
                  <a:cs typeface="Arial Unicode MS" pitchFamily="34" charset="-128"/>
                </a:rPr>
                <a:t> </a:t>
              </a:r>
              <a:r>
                <a:rPr lang="en-US" sz="1500" dirty="0" err="1">
                  <a:solidFill>
                    <a:prstClr val="black"/>
                  </a:solidFill>
                  <a:latin typeface="Arial Unicode MS" pitchFamily="34" charset="-128"/>
                  <a:ea typeface="Arial Unicode MS" pitchFamily="34" charset="-128"/>
                  <a:cs typeface="Arial Unicode MS" pitchFamily="34" charset="-128"/>
                </a:rPr>
                <a:t>nhiên</a:t>
              </a:r>
              <a:r>
                <a:rPr lang="en-US" sz="1500" dirty="0">
                  <a:solidFill>
                    <a:prstClr val="black"/>
                  </a:solidFill>
                  <a:latin typeface="Arial Unicode MS" pitchFamily="34" charset="-128"/>
                  <a:ea typeface="Arial Unicode MS" pitchFamily="34" charset="-128"/>
                  <a:cs typeface="Arial Unicode MS" pitchFamily="34" charset="-128"/>
                </a:rPr>
                <a:t> </a:t>
              </a:r>
              <a:r>
                <a:rPr lang="en-US" sz="1500" dirty="0" err="1">
                  <a:solidFill>
                    <a:prstClr val="black"/>
                  </a:solidFill>
                  <a:latin typeface="Arial Unicode MS" pitchFamily="34" charset="-128"/>
                  <a:ea typeface="Arial Unicode MS" pitchFamily="34" charset="-128"/>
                  <a:cs typeface="Arial Unicode MS" pitchFamily="34" charset="-128"/>
                </a:rPr>
                <a:t>khu</a:t>
              </a:r>
              <a:r>
                <a:rPr lang="en-US" sz="1500" dirty="0">
                  <a:solidFill>
                    <a:prstClr val="black"/>
                  </a:solidFill>
                  <a:latin typeface="Arial Unicode MS" pitchFamily="34" charset="-128"/>
                  <a:ea typeface="Arial Unicode MS" pitchFamily="34" charset="-128"/>
                  <a:cs typeface="Arial Unicode MS" pitchFamily="34" charset="-128"/>
                </a:rPr>
                <a:t> </a:t>
              </a:r>
              <a:r>
                <a:rPr lang="en-US" sz="1500" dirty="0" err="1">
                  <a:solidFill>
                    <a:prstClr val="black"/>
                  </a:solidFill>
                  <a:latin typeface="Arial Unicode MS" pitchFamily="34" charset="-128"/>
                  <a:ea typeface="Arial Unicode MS" pitchFamily="34" charset="-128"/>
                  <a:cs typeface="Arial Unicode MS" pitchFamily="34" charset="-128"/>
                </a:rPr>
                <a:t>vực</a:t>
              </a:r>
              <a:r>
                <a:rPr lang="en-US" sz="1500" dirty="0">
                  <a:solidFill>
                    <a:prstClr val="black"/>
                  </a:solidFill>
                  <a:latin typeface="Arial Unicode MS" pitchFamily="34" charset="-128"/>
                  <a:ea typeface="Arial Unicode MS" pitchFamily="34" charset="-128"/>
                  <a:cs typeface="Arial Unicode MS" pitchFamily="34" charset="-128"/>
                </a:rPr>
                <a:t> Nam Á</a:t>
              </a:r>
            </a:p>
          </p:txBody>
        </p:sp>
      </p:grpSp>
    </p:spTree>
    <p:extLst>
      <p:ext uri="{BB962C8B-B14F-4D97-AF65-F5344CB8AC3E}">
        <p14:creationId xmlns:p14="http://schemas.microsoft.com/office/powerpoint/2010/main" val="4231281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ẫy Deccan – Wikipedia tiếng Việt">
            <a:extLst>
              <a:ext uri="{FF2B5EF4-FFF2-40B4-BE49-F238E27FC236}">
                <a16:creationId xmlns:a16="http://schemas.microsoft.com/office/drawing/2014/main" id="{40B4ABFC-3D73-498D-BACE-D7FB4E896A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19744"/>
            <a:ext cx="4331368" cy="451172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391E0B6-9575-4CAC-A72C-5882598A5A43}"/>
              </a:ext>
            </a:extLst>
          </p:cNvPr>
          <p:cNvSpPr/>
          <p:nvPr/>
        </p:nvSpPr>
        <p:spPr>
          <a:xfrm>
            <a:off x="5923723" y="83173"/>
            <a:ext cx="2842592" cy="438653"/>
          </a:xfrm>
          <a:prstGeom prst="rect">
            <a:avLst/>
          </a:prstGeom>
          <a:noFill/>
          <a:ln>
            <a:no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vi-VN" sz="32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I. TỰ NHIÊN</a:t>
            </a:r>
            <a:endParaRPr lang="en-US" sz="32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4" name="Group 3">
            <a:extLst>
              <a:ext uri="{FF2B5EF4-FFF2-40B4-BE49-F238E27FC236}">
                <a16:creationId xmlns:a16="http://schemas.microsoft.com/office/drawing/2014/main" id="{535CB9DF-897B-4207-B8F6-1976E6E0B765}"/>
              </a:ext>
            </a:extLst>
          </p:cNvPr>
          <p:cNvGrpSpPr/>
          <p:nvPr/>
        </p:nvGrpSpPr>
        <p:grpSpPr>
          <a:xfrm>
            <a:off x="4331367" y="631777"/>
            <a:ext cx="4812632" cy="4511723"/>
            <a:chOff x="412656" y="713509"/>
            <a:chExt cx="8346395" cy="6144491"/>
          </a:xfrm>
        </p:grpSpPr>
        <p:pic>
          <p:nvPicPr>
            <p:cNvPr id="5" name="Picture 2">
              <a:extLst>
                <a:ext uri="{FF2B5EF4-FFF2-40B4-BE49-F238E27FC236}">
                  <a16:creationId xmlns:a16="http://schemas.microsoft.com/office/drawing/2014/main" id="{68A52B93-02AF-40E9-9FA6-E689512B52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172" t="19047" r="43535" b="37230"/>
            <a:stretch/>
          </p:blipFill>
          <p:spPr bwMode="auto">
            <a:xfrm>
              <a:off x="412658" y="713509"/>
              <a:ext cx="8346393" cy="583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A03BB158-C65A-4F1F-AC2F-32597525293C}"/>
                </a:ext>
              </a:extLst>
            </p:cNvPr>
            <p:cNvSpPr/>
            <p:nvPr/>
          </p:nvSpPr>
          <p:spPr>
            <a:xfrm>
              <a:off x="412656" y="6400800"/>
              <a:ext cx="8346395" cy="457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en-US" sz="1500" u="sng" dirty="0" err="1">
                  <a:solidFill>
                    <a:prstClr val="black"/>
                  </a:solidFill>
                  <a:latin typeface="Arial Unicode MS" pitchFamily="34" charset="-128"/>
                  <a:ea typeface="Arial Unicode MS" pitchFamily="34" charset="-128"/>
                  <a:cs typeface="Arial Unicode MS" pitchFamily="34" charset="-128"/>
                </a:rPr>
                <a:t>Lược</a:t>
              </a:r>
              <a:r>
                <a:rPr lang="en-US" sz="1500" u="sng" dirty="0">
                  <a:solidFill>
                    <a:prstClr val="black"/>
                  </a:solidFill>
                  <a:latin typeface="Arial Unicode MS" pitchFamily="34" charset="-128"/>
                  <a:ea typeface="Arial Unicode MS" pitchFamily="34" charset="-128"/>
                  <a:cs typeface="Arial Unicode MS" pitchFamily="34" charset="-128"/>
                </a:rPr>
                <a:t> </a:t>
              </a:r>
              <a:r>
                <a:rPr lang="en-US" sz="1500" u="sng" dirty="0" err="1">
                  <a:solidFill>
                    <a:prstClr val="black"/>
                  </a:solidFill>
                  <a:latin typeface="Arial Unicode MS" pitchFamily="34" charset="-128"/>
                  <a:ea typeface="Arial Unicode MS" pitchFamily="34" charset="-128"/>
                  <a:cs typeface="Arial Unicode MS" pitchFamily="34" charset="-128"/>
                </a:rPr>
                <a:t>đồ</a:t>
              </a:r>
              <a:r>
                <a:rPr lang="en-US" sz="1500" dirty="0">
                  <a:solidFill>
                    <a:prstClr val="black"/>
                  </a:solidFill>
                  <a:latin typeface="Arial Unicode MS" pitchFamily="34" charset="-128"/>
                  <a:ea typeface="Arial Unicode MS" pitchFamily="34" charset="-128"/>
                  <a:cs typeface="Arial Unicode MS" pitchFamily="34" charset="-128"/>
                </a:rPr>
                <a:t>: </a:t>
              </a:r>
              <a:r>
                <a:rPr lang="en-US" sz="1500" dirty="0" err="1">
                  <a:solidFill>
                    <a:prstClr val="black"/>
                  </a:solidFill>
                  <a:latin typeface="Arial Unicode MS" pitchFamily="34" charset="-128"/>
                  <a:ea typeface="Arial Unicode MS" pitchFamily="34" charset="-128"/>
                  <a:cs typeface="Arial Unicode MS" pitchFamily="34" charset="-128"/>
                </a:rPr>
                <a:t>Tự</a:t>
              </a:r>
              <a:r>
                <a:rPr lang="en-US" sz="1500" dirty="0">
                  <a:solidFill>
                    <a:prstClr val="black"/>
                  </a:solidFill>
                  <a:latin typeface="Arial Unicode MS" pitchFamily="34" charset="-128"/>
                  <a:ea typeface="Arial Unicode MS" pitchFamily="34" charset="-128"/>
                  <a:cs typeface="Arial Unicode MS" pitchFamily="34" charset="-128"/>
                </a:rPr>
                <a:t> </a:t>
              </a:r>
              <a:r>
                <a:rPr lang="en-US" sz="1500" dirty="0" err="1">
                  <a:solidFill>
                    <a:prstClr val="black"/>
                  </a:solidFill>
                  <a:latin typeface="Arial Unicode MS" pitchFamily="34" charset="-128"/>
                  <a:ea typeface="Arial Unicode MS" pitchFamily="34" charset="-128"/>
                  <a:cs typeface="Arial Unicode MS" pitchFamily="34" charset="-128"/>
                </a:rPr>
                <a:t>nhiên</a:t>
              </a:r>
              <a:r>
                <a:rPr lang="en-US" sz="1500" dirty="0">
                  <a:solidFill>
                    <a:prstClr val="black"/>
                  </a:solidFill>
                  <a:latin typeface="Arial Unicode MS" pitchFamily="34" charset="-128"/>
                  <a:ea typeface="Arial Unicode MS" pitchFamily="34" charset="-128"/>
                  <a:cs typeface="Arial Unicode MS" pitchFamily="34" charset="-128"/>
                </a:rPr>
                <a:t> </a:t>
              </a:r>
              <a:r>
                <a:rPr lang="en-US" sz="1500" dirty="0" err="1">
                  <a:solidFill>
                    <a:prstClr val="black"/>
                  </a:solidFill>
                  <a:latin typeface="Arial Unicode MS" pitchFamily="34" charset="-128"/>
                  <a:ea typeface="Arial Unicode MS" pitchFamily="34" charset="-128"/>
                  <a:cs typeface="Arial Unicode MS" pitchFamily="34" charset="-128"/>
                </a:rPr>
                <a:t>khu</a:t>
              </a:r>
              <a:r>
                <a:rPr lang="en-US" sz="1500" dirty="0">
                  <a:solidFill>
                    <a:prstClr val="black"/>
                  </a:solidFill>
                  <a:latin typeface="Arial Unicode MS" pitchFamily="34" charset="-128"/>
                  <a:ea typeface="Arial Unicode MS" pitchFamily="34" charset="-128"/>
                  <a:cs typeface="Arial Unicode MS" pitchFamily="34" charset="-128"/>
                </a:rPr>
                <a:t> </a:t>
              </a:r>
              <a:r>
                <a:rPr lang="en-US" sz="1500" dirty="0" err="1">
                  <a:solidFill>
                    <a:prstClr val="black"/>
                  </a:solidFill>
                  <a:latin typeface="Arial Unicode MS" pitchFamily="34" charset="-128"/>
                  <a:ea typeface="Arial Unicode MS" pitchFamily="34" charset="-128"/>
                  <a:cs typeface="Arial Unicode MS" pitchFamily="34" charset="-128"/>
                </a:rPr>
                <a:t>vực</a:t>
              </a:r>
              <a:r>
                <a:rPr lang="en-US" sz="1500" dirty="0">
                  <a:solidFill>
                    <a:prstClr val="black"/>
                  </a:solidFill>
                  <a:latin typeface="Arial Unicode MS" pitchFamily="34" charset="-128"/>
                  <a:ea typeface="Arial Unicode MS" pitchFamily="34" charset="-128"/>
                  <a:cs typeface="Arial Unicode MS" pitchFamily="34" charset="-128"/>
                </a:rPr>
                <a:t> Nam Á</a:t>
              </a:r>
            </a:p>
          </p:txBody>
        </p:sp>
      </p:grpSp>
    </p:spTree>
    <p:extLst>
      <p:ext uri="{BB962C8B-B14F-4D97-AF65-F5344CB8AC3E}">
        <p14:creationId xmlns:p14="http://schemas.microsoft.com/office/powerpoint/2010/main" val="4045001523"/>
      </p:ext>
    </p:extLst>
  </p:cSld>
  <p:clrMapOvr>
    <a:masterClrMapping/>
  </p:clrMapOvr>
</p:sld>
</file>

<file path=ppt/theme/theme1.xml><?xml version="1.0" encoding="utf-8"?>
<a:theme xmlns:a="http://schemas.openxmlformats.org/drawingml/2006/main" name="Theme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ĐỊNH LÝ THALES</Template>
  <TotalTime>2910</TotalTime>
  <Words>776</Words>
  <Application>Microsoft Macintosh PowerPoint</Application>
  <PresentationFormat>On-screen Show (16:9)</PresentationFormat>
  <Paragraphs>94</Paragraphs>
  <Slides>24</Slides>
  <Notes>2</Notes>
  <HiddenSlides>0</HiddenSlides>
  <MMClips>4</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24</vt:i4>
      </vt:variant>
    </vt:vector>
  </HeadingPairs>
  <TitlesOfParts>
    <vt:vector size="33" baseType="lpstr">
      <vt:lpstr>Arial Unicode MS</vt:lpstr>
      <vt:lpstr>#9Slide03 SFU Futura_12</vt:lpstr>
      <vt:lpstr>#9Slide07 IcielKoni</vt:lpstr>
      <vt:lpstr>Arial</vt:lpstr>
      <vt:lpstr>Calibri</vt:lpstr>
      <vt:lpstr>Calibri Light</vt:lpstr>
      <vt:lpstr>Times New Roman</vt:lpstr>
      <vt:lpstr>Theme8</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Thanh Sương Hà Thị</dc:creator>
  <cp:lastModifiedBy>Microsoft Office User</cp:lastModifiedBy>
  <cp:revision>64</cp:revision>
  <dcterms:created xsi:type="dcterms:W3CDTF">2020-03-26T06:52:49Z</dcterms:created>
  <dcterms:modified xsi:type="dcterms:W3CDTF">2023-04-08T03:21:29Z</dcterms:modified>
</cp:coreProperties>
</file>